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6" r:id="rId4"/>
    <p:sldMasterId id="2147483697" r:id="rId5"/>
  </p:sldMasterIdLst>
  <p:notesMasterIdLst>
    <p:notesMasterId r:id="rId76"/>
  </p:notesMasterIdLst>
  <p:sldIdLst>
    <p:sldId id="256" r:id="rId6"/>
    <p:sldId id="284" r:id="rId7"/>
    <p:sldId id="1114" r:id="rId8"/>
    <p:sldId id="294" r:id="rId9"/>
    <p:sldId id="1126" r:id="rId10"/>
    <p:sldId id="263" r:id="rId11"/>
    <p:sldId id="264" r:id="rId12"/>
    <p:sldId id="288" r:id="rId13"/>
    <p:sldId id="2001" r:id="rId14"/>
    <p:sldId id="289" r:id="rId15"/>
    <p:sldId id="2141411536" r:id="rId16"/>
    <p:sldId id="2141411532" r:id="rId17"/>
    <p:sldId id="277" r:id="rId18"/>
    <p:sldId id="278" r:id="rId19"/>
    <p:sldId id="276" r:id="rId20"/>
    <p:sldId id="262" r:id="rId21"/>
    <p:sldId id="271" r:id="rId22"/>
    <p:sldId id="272" r:id="rId23"/>
    <p:sldId id="1982" r:id="rId24"/>
    <p:sldId id="266" r:id="rId25"/>
    <p:sldId id="267" r:id="rId26"/>
    <p:sldId id="269" r:id="rId27"/>
    <p:sldId id="270" r:id="rId28"/>
    <p:sldId id="1946" r:id="rId29"/>
    <p:sldId id="1947" r:id="rId30"/>
    <p:sldId id="291" r:id="rId31"/>
    <p:sldId id="1129" r:id="rId32"/>
    <p:sldId id="1941" r:id="rId33"/>
    <p:sldId id="1942" r:id="rId34"/>
    <p:sldId id="1128" r:id="rId35"/>
    <p:sldId id="1119" r:id="rId36"/>
    <p:sldId id="1118" r:id="rId37"/>
    <p:sldId id="285" r:id="rId38"/>
    <p:sldId id="1124" r:id="rId39"/>
    <p:sldId id="1991" r:id="rId40"/>
    <p:sldId id="2141411534" r:id="rId41"/>
    <p:sldId id="1095" r:id="rId42"/>
    <p:sldId id="1994" r:id="rId43"/>
    <p:sldId id="1981" r:id="rId44"/>
    <p:sldId id="1185" r:id="rId45"/>
    <p:sldId id="1183" r:id="rId46"/>
    <p:sldId id="1186" r:id="rId47"/>
    <p:sldId id="1187" r:id="rId48"/>
    <p:sldId id="1195" r:id="rId49"/>
    <p:sldId id="1188" r:id="rId50"/>
    <p:sldId id="1189" r:id="rId51"/>
    <p:sldId id="1190" r:id="rId52"/>
    <p:sldId id="1087" r:id="rId53"/>
    <p:sldId id="2141411535" r:id="rId54"/>
    <p:sldId id="1990" r:id="rId55"/>
    <p:sldId id="1995" r:id="rId56"/>
    <p:sldId id="1944" r:id="rId57"/>
    <p:sldId id="1945" r:id="rId58"/>
    <p:sldId id="1207" r:id="rId59"/>
    <p:sldId id="292" r:id="rId60"/>
    <p:sldId id="1997" r:id="rId61"/>
    <p:sldId id="1992" r:id="rId62"/>
    <p:sldId id="1993" r:id="rId63"/>
    <p:sldId id="1977" r:id="rId64"/>
    <p:sldId id="1953" r:id="rId65"/>
    <p:sldId id="1954" r:id="rId66"/>
    <p:sldId id="1968" r:id="rId67"/>
    <p:sldId id="2141411537" r:id="rId68"/>
    <p:sldId id="1123" r:id="rId69"/>
    <p:sldId id="1122" r:id="rId70"/>
    <p:sldId id="293" r:id="rId71"/>
    <p:sldId id="1984" r:id="rId72"/>
    <p:sldId id="1113" r:id="rId73"/>
    <p:sldId id="1985" r:id="rId74"/>
    <p:sldId id="99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1704F-4079-4BC7-81B8-B875D4C7DE98}" type="datetimeFigureOut">
              <a:rPr lang="en-GB" smtClean="0"/>
              <a:t>25/08/2021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7605B-9241-4396-8D59-588185A0E9E8}" type="slidenum">
              <a:rPr lang="en-GB" smtClean="0"/>
              <a:t>‹#›</a:t>
            </a:fld>
            <a:endParaRPr lang="en-GB"/>
          </a:p>
        </p:txBody>
      </p:sp>
    </p:spTree>
    <p:extLst>
      <p:ext uri="{BB962C8B-B14F-4D97-AF65-F5344CB8AC3E}">
        <p14:creationId xmlns:p14="http://schemas.microsoft.com/office/powerpoint/2010/main" val="257724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59</a:t>
            </a:fld>
            <a:endParaRPr lang="en-US"/>
          </a:p>
        </p:txBody>
      </p:sp>
    </p:spTree>
    <p:extLst>
      <p:ext uri="{BB962C8B-B14F-4D97-AF65-F5344CB8AC3E}">
        <p14:creationId xmlns:p14="http://schemas.microsoft.com/office/powerpoint/2010/main" val="177500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WebSharper also includes an excellent JavaScript compiler for F#</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61</a:t>
            </a:fld>
            <a:endParaRPr lang="en-US"/>
          </a:p>
        </p:txBody>
      </p:sp>
    </p:spTree>
    <p:extLst>
      <p:ext uri="{BB962C8B-B14F-4D97-AF65-F5344CB8AC3E}">
        <p14:creationId xmlns:p14="http://schemas.microsoft.com/office/powerpoint/2010/main" val="269670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a:gradFill>
                  <a:gsLst>
                    <a:gs pos="0">
                      <a:schemeClr val="tx1"/>
                    </a:gs>
                    <a:gs pos="86000">
                      <a:schemeClr val="tx1"/>
                    </a:gs>
                  </a:gsLst>
                  <a:lin ang="5400000" scaled="0"/>
                </a:gradFill>
                <a:latin typeface="Segoe Light" pitchFamily="34" charset="0"/>
              </a:rPr>
              <a:t>NOTE: other excellent full-stack options exist, including “</a:t>
            </a:r>
            <a:r>
              <a:rPr lang="en-GB" sz="900" err="1">
                <a:gradFill>
                  <a:gsLst>
                    <a:gs pos="0">
                      <a:schemeClr val="tx1"/>
                    </a:gs>
                    <a:gs pos="86000">
                      <a:schemeClr val="tx1"/>
                    </a:gs>
                  </a:gsLst>
                  <a:lin ang="5400000" scaled="0"/>
                </a:gradFill>
                <a:latin typeface="Segoe Light" pitchFamily="34" charset="0"/>
              </a:rPr>
              <a:t>WebSharper</a:t>
            </a:r>
            <a:r>
              <a:rPr lang="en-GB" sz="900">
                <a:gradFill>
                  <a:gsLst>
                    <a:gs pos="0">
                      <a:schemeClr val="tx1"/>
                    </a:gs>
                    <a:gs pos="86000">
                      <a:schemeClr val="tx1"/>
                    </a:gs>
                  </a:gsLst>
                  <a:lin ang="5400000" scaled="0"/>
                </a:gradFill>
                <a:latin typeface="Segoe Light" pitchFamily="34" charset="0"/>
              </a:rPr>
              <a:t>”</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62</a:t>
            </a:fld>
            <a:endParaRPr lang="en-US"/>
          </a:p>
        </p:txBody>
      </p:sp>
    </p:spTree>
    <p:extLst>
      <p:ext uri="{BB962C8B-B14F-4D97-AF65-F5344CB8AC3E}">
        <p14:creationId xmlns:p14="http://schemas.microsoft.com/office/powerpoint/2010/main" val="3192209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17D6-BBD0-49E0-92A9-B0736E0F6B9D}"/>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C7A9DD6E-3715-4157-8B7F-45D223E15BE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00E647D0-F8A4-426E-B92A-43167642C261}"/>
              </a:ext>
            </a:extLst>
          </p:cNvPr>
          <p:cNvSpPr txBox="1">
            <a:spLocks noGrp="1"/>
          </p:cNvSpPr>
          <p:nvPr>
            <p:ph type="dt" sz="half" idx="7"/>
          </p:nvPr>
        </p:nvSpPr>
        <p:spPr/>
        <p:txBody>
          <a:bodyPr/>
          <a:lstStyle>
            <a:lvl1pPr>
              <a:defRPr/>
            </a:lvl1pPr>
          </a:lstStyle>
          <a:p>
            <a:pPr lvl="0"/>
            <a:fld id="{3CE34A71-4629-45FE-BB3F-437AD1E63877}" type="datetime1">
              <a:rPr lang="en-GB"/>
              <a:pPr lvl="0"/>
              <a:t>25/08/2021</a:t>
            </a:fld>
            <a:endParaRPr lang="en-GB"/>
          </a:p>
        </p:txBody>
      </p:sp>
      <p:sp>
        <p:nvSpPr>
          <p:cNvPr id="5" name="Footer Placeholder 4">
            <a:extLst>
              <a:ext uri="{FF2B5EF4-FFF2-40B4-BE49-F238E27FC236}">
                <a16:creationId xmlns:a16="http://schemas.microsoft.com/office/drawing/2014/main" id="{ECB4B1BE-5437-4A45-9BC6-0F506C1554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FE0BCE92-43F0-476F-A709-CE39D9E9D9B9}"/>
              </a:ext>
            </a:extLst>
          </p:cNvPr>
          <p:cNvSpPr txBox="1">
            <a:spLocks noGrp="1"/>
          </p:cNvSpPr>
          <p:nvPr>
            <p:ph type="sldNum" sz="quarter" idx="8"/>
          </p:nvPr>
        </p:nvSpPr>
        <p:spPr/>
        <p:txBody>
          <a:bodyPr/>
          <a:lstStyle>
            <a:lvl1pPr>
              <a:defRPr/>
            </a:lvl1pPr>
          </a:lstStyle>
          <a:p>
            <a:pPr lvl="0"/>
            <a:fld id="{C13BD61E-C655-480B-90B5-99E9837C439B}" type="slidenum">
              <a:t>‹#›</a:t>
            </a:fld>
            <a:endParaRPr lang="en-GB"/>
          </a:p>
        </p:txBody>
      </p:sp>
    </p:spTree>
    <p:extLst>
      <p:ext uri="{BB962C8B-B14F-4D97-AF65-F5344CB8AC3E}">
        <p14:creationId xmlns:p14="http://schemas.microsoft.com/office/powerpoint/2010/main" val="17866255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57AC-2293-4AEA-9806-DAC35EAC0887}"/>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7AC6B09A-7C74-4CF1-8AFE-A8E84981FE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D65BE4-5F27-448F-BD42-CD54F2C9E318}"/>
              </a:ext>
            </a:extLst>
          </p:cNvPr>
          <p:cNvSpPr txBox="1">
            <a:spLocks noGrp="1"/>
          </p:cNvSpPr>
          <p:nvPr>
            <p:ph type="dt" sz="half" idx="7"/>
          </p:nvPr>
        </p:nvSpPr>
        <p:spPr/>
        <p:txBody>
          <a:bodyPr/>
          <a:lstStyle>
            <a:lvl1pPr>
              <a:defRPr/>
            </a:lvl1pPr>
          </a:lstStyle>
          <a:p>
            <a:pPr lvl="0"/>
            <a:fld id="{98EB3164-3EA6-4594-9710-3BA5E4A6A157}" type="datetime1">
              <a:rPr lang="en-GB"/>
              <a:pPr lvl="0"/>
              <a:t>25/08/2021</a:t>
            </a:fld>
            <a:endParaRPr lang="en-GB"/>
          </a:p>
        </p:txBody>
      </p:sp>
      <p:sp>
        <p:nvSpPr>
          <p:cNvPr id="5" name="Footer Placeholder 4">
            <a:extLst>
              <a:ext uri="{FF2B5EF4-FFF2-40B4-BE49-F238E27FC236}">
                <a16:creationId xmlns:a16="http://schemas.microsoft.com/office/drawing/2014/main" id="{9AA58B8F-4D6C-45B1-8784-A9908824F36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81F2A30-34BE-4682-8088-26149E34994B}"/>
              </a:ext>
            </a:extLst>
          </p:cNvPr>
          <p:cNvSpPr txBox="1">
            <a:spLocks noGrp="1"/>
          </p:cNvSpPr>
          <p:nvPr>
            <p:ph type="sldNum" sz="quarter" idx="8"/>
          </p:nvPr>
        </p:nvSpPr>
        <p:spPr/>
        <p:txBody>
          <a:bodyPr/>
          <a:lstStyle>
            <a:lvl1pPr>
              <a:defRPr/>
            </a:lvl1pPr>
          </a:lstStyle>
          <a:p>
            <a:pPr lvl="0"/>
            <a:fld id="{BA76C046-4DC9-4880-9172-D5827223BCCF}" type="slidenum">
              <a:t>‹#›</a:t>
            </a:fld>
            <a:endParaRPr lang="en-GB"/>
          </a:p>
        </p:txBody>
      </p:sp>
    </p:spTree>
    <p:extLst>
      <p:ext uri="{BB962C8B-B14F-4D97-AF65-F5344CB8AC3E}">
        <p14:creationId xmlns:p14="http://schemas.microsoft.com/office/powerpoint/2010/main" val="37433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37700-20F8-4EAE-9E30-F4A2AEBB9A7C}"/>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08C7B82-FB32-40B9-9D5E-1E02989CD6F3}"/>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26A8DE-25D9-4E85-B678-75F8A803EBD1}"/>
              </a:ext>
            </a:extLst>
          </p:cNvPr>
          <p:cNvSpPr txBox="1">
            <a:spLocks noGrp="1"/>
          </p:cNvSpPr>
          <p:nvPr>
            <p:ph type="dt" sz="half" idx="7"/>
          </p:nvPr>
        </p:nvSpPr>
        <p:spPr/>
        <p:txBody>
          <a:bodyPr/>
          <a:lstStyle>
            <a:lvl1pPr>
              <a:defRPr/>
            </a:lvl1pPr>
          </a:lstStyle>
          <a:p>
            <a:pPr lvl="0"/>
            <a:fld id="{64D5E673-EFEB-415E-AED7-68D0ADF2AFE1}" type="datetime1">
              <a:rPr lang="en-GB"/>
              <a:pPr lvl="0"/>
              <a:t>25/08/2021</a:t>
            </a:fld>
            <a:endParaRPr lang="en-GB"/>
          </a:p>
        </p:txBody>
      </p:sp>
      <p:sp>
        <p:nvSpPr>
          <p:cNvPr id="5" name="Footer Placeholder 4">
            <a:extLst>
              <a:ext uri="{FF2B5EF4-FFF2-40B4-BE49-F238E27FC236}">
                <a16:creationId xmlns:a16="http://schemas.microsoft.com/office/drawing/2014/main" id="{14C9F76C-EB80-4CEE-9EEA-442F6CDC87C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5280CDD-4A73-4281-8B8C-C85EDAF72ACA}"/>
              </a:ext>
            </a:extLst>
          </p:cNvPr>
          <p:cNvSpPr txBox="1">
            <a:spLocks noGrp="1"/>
          </p:cNvSpPr>
          <p:nvPr>
            <p:ph type="sldNum" sz="quarter" idx="8"/>
          </p:nvPr>
        </p:nvSpPr>
        <p:spPr/>
        <p:txBody>
          <a:bodyPr/>
          <a:lstStyle>
            <a:lvl1pPr>
              <a:defRPr/>
            </a:lvl1pPr>
          </a:lstStyle>
          <a:p>
            <a:pPr lvl="0"/>
            <a:fld id="{B3F539A6-51AB-4A6B-9C31-26FADA0CAEC1}" type="slidenum">
              <a:t>‹#›</a:t>
            </a:fld>
            <a:endParaRPr lang="en-GB"/>
          </a:p>
        </p:txBody>
      </p:sp>
    </p:spTree>
    <p:extLst>
      <p:ext uri="{BB962C8B-B14F-4D97-AF65-F5344CB8AC3E}">
        <p14:creationId xmlns:p14="http://schemas.microsoft.com/office/powerpoint/2010/main" val="276489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C81B-07D8-41BD-82A9-DD7DA6F826EB}"/>
              </a:ext>
            </a:extLst>
          </p:cNvPr>
          <p:cNvSpPr txBox="1">
            <a:spLocks noGrp="1"/>
          </p:cNvSpPr>
          <p:nvPr>
            <p:ph type="title"/>
          </p:nvPr>
        </p:nvSpPr>
        <p:spPr>
          <a:xfrm>
            <a:off x="519251" y="228600"/>
            <a:ext cx="11151912" cy="623245"/>
          </a:xfrm>
        </p:spPr>
        <p:txBody>
          <a:bodyPr/>
          <a:lstStyle>
            <a:lvl1pPr>
              <a:defRPr/>
            </a:lvl1pPr>
          </a:lstStyle>
          <a:p>
            <a:pPr lvl="0"/>
            <a:r>
              <a:rPr lang="en-US"/>
              <a:t>Click to edit Master title style</a:t>
            </a:r>
          </a:p>
        </p:txBody>
      </p:sp>
      <p:sp>
        <p:nvSpPr>
          <p:cNvPr id="3" name="Text Placeholder 4">
            <a:extLst>
              <a:ext uri="{FF2B5EF4-FFF2-40B4-BE49-F238E27FC236}">
                <a16:creationId xmlns:a16="http://schemas.microsoft.com/office/drawing/2014/main" id="{29B37682-D62A-4B12-A013-547A4297F456}"/>
              </a:ext>
            </a:extLst>
          </p:cNvPr>
          <p:cNvSpPr txBox="1">
            <a:spLocks noGrp="1"/>
          </p:cNvSpPr>
          <p:nvPr>
            <p:ph type="body" idx="4294967295"/>
          </p:nvPr>
        </p:nvSpPr>
        <p:spPr>
          <a:xfrm>
            <a:off x="519251" y="1447806"/>
            <a:ext cx="11151912" cy="203132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852189"/>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FCC9-6DD1-4108-9110-CD6BD744A3AE}"/>
              </a:ext>
            </a:extLst>
          </p:cNvPr>
          <p:cNvSpPr txBox="1">
            <a:spLocks noGrp="1"/>
          </p:cNvSpPr>
          <p:nvPr>
            <p:ph type="ctrTitle"/>
          </p:nvPr>
        </p:nvSpPr>
        <p:spPr>
          <a:xfrm>
            <a:off x="970224" y="1447815"/>
            <a:ext cx="10245221" cy="1523500"/>
          </a:xfrm>
        </p:spPr>
        <p:txBody>
          <a:bodyPr anchor="ctr">
            <a:noAutofit/>
          </a:bodyPr>
          <a:lstStyle>
            <a:lvl1pPr>
              <a:defRPr sz="4900"/>
            </a:lvl1pPr>
          </a:lstStyle>
          <a:p>
            <a:pPr lvl="0"/>
            <a:r>
              <a:rPr lang="en-US"/>
              <a:t>Click to edit Master title style</a:t>
            </a:r>
          </a:p>
        </p:txBody>
      </p:sp>
      <p:sp>
        <p:nvSpPr>
          <p:cNvPr id="3" name="Subtitle 2">
            <a:extLst>
              <a:ext uri="{FF2B5EF4-FFF2-40B4-BE49-F238E27FC236}">
                <a16:creationId xmlns:a16="http://schemas.microsoft.com/office/drawing/2014/main" id="{2C3ED7A0-9465-47A1-A6F2-25604B10CB33}"/>
              </a:ext>
            </a:extLst>
          </p:cNvPr>
          <p:cNvSpPr txBox="1">
            <a:spLocks noGrp="1"/>
          </p:cNvSpPr>
          <p:nvPr>
            <p:ph type="subTitle" idx="1"/>
          </p:nvPr>
        </p:nvSpPr>
        <p:spPr>
          <a:xfrm>
            <a:off x="970214" y="3874834"/>
            <a:ext cx="10245221" cy="463253"/>
          </a:xfrm>
        </p:spPr>
        <p:txBody>
          <a:bodyPr>
            <a:noAutofit/>
          </a:bodyPr>
          <a:lstStyle>
            <a:lvl1pPr marL="0" indent="0">
              <a:spcBef>
                <a:spcPts val="0"/>
              </a:spcBef>
              <a:buNone/>
              <a:defRPr sz="2900"/>
            </a:lvl1pPr>
          </a:lstStyle>
          <a:p>
            <a:pPr lvl="0"/>
            <a:r>
              <a:rPr lang="en-US"/>
              <a:t>Click to edit Master subtitle style</a:t>
            </a:r>
          </a:p>
        </p:txBody>
      </p:sp>
      <p:pic>
        <p:nvPicPr>
          <p:cNvPr id="4" name="Picture 2" descr="\\server3\Restrict\FTP_Root\Clients\White_Whale\7-20683_TechEd_Europe_Template\TechEd_Europe_Keynote_Template\SFP_Art\PNG\TechEd_Europe_2010_Logo.png">
            <a:extLst>
              <a:ext uri="{FF2B5EF4-FFF2-40B4-BE49-F238E27FC236}">
                <a16:creationId xmlns:a16="http://schemas.microsoft.com/office/drawing/2014/main" id="{FD6EBDBD-E048-44D3-9B8F-56AD6AABB215}"/>
              </a:ext>
            </a:extLst>
          </p:cNvPr>
          <p:cNvPicPr>
            <a:picLocks noChangeAspect="1"/>
          </p:cNvPicPr>
          <p:nvPr/>
        </p:nvPicPr>
        <p:blipFill>
          <a:blip r:embed="rId2"/>
          <a:srcRect/>
          <a:stretch>
            <a:fillRect/>
          </a:stretch>
        </p:blipFill>
        <p:spPr>
          <a:xfrm>
            <a:off x="9812673" y="298935"/>
            <a:ext cx="2005361" cy="940771"/>
          </a:xfrm>
          <a:prstGeom prst="rect">
            <a:avLst/>
          </a:prstGeom>
          <a:noFill/>
          <a:ln cap="flat">
            <a:noFill/>
          </a:ln>
        </p:spPr>
      </p:pic>
    </p:spTree>
    <p:extLst>
      <p:ext uri="{BB962C8B-B14F-4D97-AF65-F5344CB8AC3E}">
        <p14:creationId xmlns:p14="http://schemas.microsoft.com/office/powerpoint/2010/main" val="211906231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48D8-D27E-4F10-9009-CA87CC56B08A}"/>
              </a:ext>
            </a:extLst>
          </p:cNvPr>
          <p:cNvSpPr txBox="1">
            <a:spLocks noGrp="1"/>
          </p:cNvSpPr>
          <p:nvPr>
            <p:ph type="title"/>
          </p:nvPr>
        </p:nvSpPr>
        <p:spPr>
          <a:xfrm>
            <a:off x="729115" y="1950826"/>
            <a:ext cx="10794089" cy="1523490"/>
          </a:xfrm>
        </p:spPr>
        <p:txBody>
          <a:bodyPr anchor="ctr">
            <a:noAutofit/>
          </a:bodyPr>
          <a:lstStyle>
            <a:lvl1pPr>
              <a:defRPr sz="4900" b="1"/>
            </a:lvl1pPr>
          </a:lstStyle>
          <a:p>
            <a:pPr lvl="0"/>
            <a:r>
              <a:rPr lang="en-US"/>
              <a:t>Click to edit Master title style</a:t>
            </a:r>
          </a:p>
        </p:txBody>
      </p:sp>
    </p:spTree>
    <p:extLst>
      <p:ext uri="{BB962C8B-B14F-4D97-AF65-F5344CB8AC3E}">
        <p14:creationId xmlns:p14="http://schemas.microsoft.com/office/powerpoint/2010/main" val="827138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EBA-F76D-4450-9157-16B3AF3EF081}"/>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4">
            <a:extLst>
              <a:ext uri="{FF2B5EF4-FFF2-40B4-BE49-F238E27FC236}">
                <a16:creationId xmlns:a16="http://schemas.microsoft.com/office/drawing/2014/main" id="{417D47C3-034B-4953-9516-32D5666E0BDD}"/>
              </a:ext>
            </a:extLst>
          </p:cNvPr>
          <p:cNvSpPr txBox="1">
            <a:spLocks noGrp="1"/>
          </p:cNvSpPr>
          <p:nvPr>
            <p:ph type="body" idx="4294967295"/>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5927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C3EE-7B83-4CB8-A308-B2C84A8E6418}"/>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9830C930-8DA7-4208-AD9A-0513E91B2BB2}"/>
              </a:ext>
            </a:extLst>
          </p:cNvPr>
          <p:cNvSpPr txBox="1">
            <a:spLocks noGrp="1"/>
          </p:cNvSpPr>
          <p:nvPr>
            <p:ph idx="1"/>
          </p:nvPr>
        </p:nvSpPr>
        <p:spPr>
          <a:xfrm>
            <a:off x="481148" y="1428768"/>
            <a:ext cx="11151912" cy="203132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192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0B70-740D-4153-BB15-95F0677BC0E5}"/>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429B5BD7-7B9A-456C-AC4F-2B47685C2672}"/>
              </a:ext>
            </a:extLst>
          </p:cNvPr>
          <p:cNvSpPr txBox="1">
            <a:spLocks noGrp="1"/>
          </p:cNvSpPr>
          <p:nvPr>
            <p:ph idx="1"/>
          </p:nvPr>
        </p:nvSpPr>
        <p:spPr>
          <a:xfrm>
            <a:off x="519251" y="1447806"/>
            <a:ext cx="5487826" cy="1755867"/>
          </a:xfrm>
        </p:spPr>
        <p:txBody>
          <a:bodyPr/>
          <a:lstStyle>
            <a:lvl1pPr marL="346905" indent="-346905">
              <a:spcBef>
                <a:spcPts val="700"/>
              </a:spcBef>
              <a:buSzPts val="2609"/>
              <a:defRPr sz="2900"/>
            </a:lvl1pPr>
            <a:lvl2pPr marL="687061" indent="-332064">
              <a:spcBef>
                <a:spcPts val="600"/>
              </a:spcBef>
              <a:buSzPts val="2160"/>
              <a:defRPr sz="2400"/>
            </a:lvl2pPr>
            <a:lvl3pPr marL="973232" indent="-294263">
              <a:spcBef>
                <a:spcPts val="500"/>
              </a:spcBef>
              <a:buSzPts val="1800"/>
              <a:defRPr sz="2000"/>
            </a:lvl3pPr>
            <a:lvl4pPr marL="1252645" indent="-279413">
              <a:spcBef>
                <a:spcPts val="400"/>
              </a:spcBef>
              <a:buSzPts val="1620"/>
              <a:defRPr sz="1800"/>
            </a:lvl4pPr>
            <a:lvl5pPr marL="1546908" indent="-286161">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9C1D2-DB51-4B87-A6AA-855B20CDB8AA}"/>
              </a:ext>
            </a:extLst>
          </p:cNvPr>
          <p:cNvSpPr txBox="1">
            <a:spLocks noGrp="1"/>
          </p:cNvSpPr>
          <p:nvPr>
            <p:ph idx="2"/>
          </p:nvPr>
        </p:nvSpPr>
        <p:spPr>
          <a:xfrm>
            <a:off x="6183337" y="1447806"/>
            <a:ext cx="5487826" cy="1755867"/>
          </a:xfrm>
        </p:spPr>
        <p:txBody>
          <a:bodyPr/>
          <a:lstStyle>
            <a:lvl1pPr marL="355006" indent="-355006">
              <a:spcBef>
                <a:spcPts val="700"/>
              </a:spcBef>
              <a:buSzPts val="2609"/>
              <a:defRPr sz="2900"/>
            </a:lvl1pPr>
            <a:lvl2pPr marL="687061" indent="-346905">
              <a:spcBef>
                <a:spcPts val="600"/>
              </a:spcBef>
              <a:buSzPts val="2160"/>
              <a:defRPr sz="2400"/>
            </a:lvl2pPr>
            <a:lvl3pPr marL="981324" indent="-309112">
              <a:spcBef>
                <a:spcPts val="500"/>
              </a:spcBef>
              <a:buSzPts val="1800"/>
              <a:defRPr sz="2000"/>
            </a:lvl3pPr>
            <a:lvl4pPr marL="1252645" indent="-271311">
              <a:spcBef>
                <a:spcPts val="400"/>
              </a:spcBef>
              <a:buSzPts val="1620"/>
              <a:defRPr sz="1800"/>
            </a:lvl4pPr>
            <a:lvl5pPr marL="1546908" indent="-279413">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8046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0BBE-17CC-4220-8EDE-CEC5C76B749B}"/>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9060A57C-5B5C-48ED-AA41-89E6FE63BCC9}"/>
              </a:ext>
            </a:extLst>
          </p:cNvPr>
          <p:cNvSpPr txBox="1">
            <a:spLocks noGrp="1"/>
          </p:cNvSpPr>
          <p:nvPr>
            <p:ph type="body" idx="1"/>
          </p:nvPr>
        </p:nvSpPr>
        <p:spPr>
          <a:xfrm>
            <a:off x="519251" y="1411559"/>
            <a:ext cx="5487826" cy="346246"/>
          </a:xfrm>
        </p:spPr>
        <p:txBody>
          <a:bodyPr anchor="b"/>
          <a:lstStyle>
            <a:lvl1pPr marL="0" indent="0">
              <a:spcBef>
                <a:spcPts val="0"/>
              </a:spcBef>
              <a:buNone/>
              <a:defRPr sz="2500" b="1"/>
            </a:lvl1pPr>
          </a:lstStyle>
          <a:p>
            <a:pPr lvl="0"/>
            <a:r>
              <a:rPr lang="en-US"/>
              <a:t>Click to edit Master text styles</a:t>
            </a:r>
          </a:p>
        </p:txBody>
      </p:sp>
      <p:sp>
        <p:nvSpPr>
          <p:cNvPr id="4" name="Content Placeholder 3">
            <a:extLst>
              <a:ext uri="{FF2B5EF4-FFF2-40B4-BE49-F238E27FC236}">
                <a16:creationId xmlns:a16="http://schemas.microsoft.com/office/drawing/2014/main" id="{F48393E3-924F-4E6D-ABEA-1D4DFBE23DDB}"/>
              </a:ext>
            </a:extLst>
          </p:cNvPr>
          <p:cNvSpPr txBox="1">
            <a:spLocks noGrp="1"/>
          </p:cNvSpPr>
          <p:nvPr>
            <p:ph idx="2"/>
          </p:nvPr>
        </p:nvSpPr>
        <p:spPr>
          <a:xfrm>
            <a:off x="508004" y="2133606"/>
            <a:ext cx="5486400" cy="1585048"/>
          </a:xfrm>
        </p:spPr>
        <p:txBody>
          <a:bodyPr/>
          <a:lstStyle>
            <a:lvl1pPr marL="287514" indent="-287514">
              <a:spcBef>
                <a:spcPts val="600"/>
              </a:spcBef>
              <a:buSzPts val="2160"/>
              <a:defRPr sz="2400"/>
            </a:lvl1pPr>
            <a:lvl2pPr marL="573676" indent="-271311">
              <a:spcBef>
                <a:spcPts val="500"/>
              </a:spcBef>
              <a:buSzPts val="1800"/>
              <a:defRPr sz="2000"/>
            </a:lvl2pPr>
            <a:lvl3pPr marL="830147" indent="-248369">
              <a:spcBef>
                <a:spcPts val="400"/>
              </a:spcBef>
              <a:buSzPts val="1620"/>
              <a:defRPr sz="1800"/>
            </a:lvl3pPr>
            <a:lvl4pPr marL="1071768" indent="-233519">
              <a:spcBef>
                <a:spcPts val="400"/>
              </a:spcBef>
              <a:buSzPts val="1620"/>
              <a:defRPr sz="1800"/>
            </a:lvl4pPr>
            <a:lvl5pPr marL="1305296" indent="-210577">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2ADAD0-4CC4-4292-AF4D-BC1DEC4D3930}"/>
              </a:ext>
            </a:extLst>
          </p:cNvPr>
          <p:cNvSpPr txBox="1">
            <a:spLocks noGrp="1"/>
          </p:cNvSpPr>
          <p:nvPr>
            <p:ph type="body" idx="3"/>
          </p:nvPr>
        </p:nvSpPr>
        <p:spPr>
          <a:xfrm>
            <a:off x="6183337" y="1411559"/>
            <a:ext cx="5487826" cy="346246"/>
          </a:xfrm>
        </p:spPr>
        <p:txBody>
          <a:bodyPr anchor="b"/>
          <a:lstStyle>
            <a:lvl1pPr marL="0" indent="0">
              <a:spcBef>
                <a:spcPts val="0"/>
              </a:spcBef>
              <a:buNone/>
              <a:defRPr sz="2500" b="1"/>
            </a:lvl1pPr>
          </a:lstStyle>
          <a:p>
            <a:pPr lvl="0"/>
            <a:r>
              <a:rPr lang="en-US"/>
              <a:t>Click to edit Master text styles</a:t>
            </a:r>
          </a:p>
        </p:txBody>
      </p:sp>
      <p:sp>
        <p:nvSpPr>
          <p:cNvPr id="6" name="Content Placeholder 5">
            <a:extLst>
              <a:ext uri="{FF2B5EF4-FFF2-40B4-BE49-F238E27FC236}">
                <a16:creationId xmlns:a16="http://schemas.microsoft.com/office/drawing/2014/main" id="{1F940C33-5078-492E-9267-4882491629BD}"/>
              </a:ext>
            </a:extLst>
          </p:cNvPr>
          <p:cNvSpPr txBox="1">
            <a:spLocks noGrp="1"/>
          </p:cNvSpPr>
          <p:nvPr>
            <p:ph idx="4"/>
          </p:nvPr>
        </p:nvSpPr>
        <p:spPr>
          <a:xfrm>
            <a:off x="6183337" y="2133615"/>
            <a:ext cx="5487826" cy="1585048"/>
          </a:xfrm>
        </p:spPr>
        <p:txBody>
          <a:bodyPr/>
          <a:lstStyle>
            <a:lvl1pPr marL="302364" indent="-302364">
              <a:spcBef>
                <a:spcPts val="600"/>
              </a:spcBef>
              <a:buSzPts val="2160"/>
              <a:defRPr sz="2400"/>
            </a:lvl1pPr>
            <a:lvl2pPr marL="581777" indent="-279413">
              <a:spcBef>
                <a:spcPts val="500"/>
              </a:spcBef>
              <a:buSzPts val="1800"/>
              <a:defRPr sz="2000"/>
            </a:lvl2pPr>
            <a:lvl3pPr marL="838248" indent="-249722">
              <a:spcBef>
                <a:spcPts val="400"/>
              </a:spcBef>
              <a:buSzPts val="1620"/>
              <a:defRPr sz="1800"/>
            </a:lvl3pPr>
            <a:lvl4pPr marL="1071768" indent="-241621">
              <a:spcBef>
                <a:spcPts val="400"/>
              </a:spcBef>
              <a:buSzPts val="1620"/>
              <a:defRPr sz="1800"/>
            </a:lvl4pPr>
            <a:lvl5pPr marL="1305296" indent="-225417">
              <a:spcBef>
                <a:spcPts val="400"/>
              </a:spcBef>
              <a:buSzPts val="162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540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CA35-6E82-455A-AB17-15009F0A0733}"/>
              </a:ext>
            </a:extLst>
          </p:cNvPr>
          <p:cNvSpPr txBox="1">
            <a:spLocks noGrp="1"/>
          </p:cNvSpPr>
          <p:nvPr>
            <p:ph type="title"/>
          </p:nvPr>
        </p:nvSpPr>
        <p:spPr/>
        <p:txBody>
          <a:bodyPr/>
          <a:lstStyle>
            <a:lvl1pPr>
              <a:defRPr/>
            </a:lvl1pPr>
          </a:lstStyle>
          <a:p>
            <a:pPr lvl="0"/>
            <a:r>
              <a:rPr lang="en-US"/>
              <a:t>Click to edit Master title style</a:t>
            </a:r>
          </a:p>
        </p:txBody>
      </p:sp>
    </p:spTree>
    <p:extLst>
      <p:ext uri="{BB962C8B-B14F-4D97-AF65-F5344CB8AC3E}">
        <p14:creationId xmlns:p14="http://schemas.microsoft.com/office/powerpoint/2010/main" val="1215846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34A6-8A7A-4C3E-9B27-CCBC8082B41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0CE4979-B089-4B00-B685-4C38FB1D8BD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5807C3-2C55-4EB0-8C94-12B1F0D468DD}"/>
              </a:ext>
            </a:extLst>
          </p:cNvPr>
          <p:cNvSpPr txBox="1">
            <a:spLocks noGrp="1"/>
          </p:cNvSpPr>
          <p:nvPr>
            <p:ph type="dt" sz="half" idx="7"/>
          </p:nvPr>
        </p:nvSpPr>
        <p:spPr/>
        <p:txBody>
          <a:bodyPr/>
          <a:lstStyle>
            <a:lvl1pPr>
              <a:defRPr/>
            </a:lvl1pPr>
          </a:lstStyle>
          <a:p>
            <a:pPr lvl="0"/>
            <a:fld id="{EFD20BAC-6F95-4BF5-8E25-A470E24AA7C5}" type="datetime1">
              <a:rPr lang="en-GB"/>
              <a:pPr lvl="0"/>
              <a:t>25/08/2021</a:t>
            </a:fld>
            <a:endParaRPr lang="en-GB"/>
          </a:p>
        </p:txBody>
      </p:sp>
      <p:sp>
        <p:nvSpPr>
          <p:cNvPr id="5" name="Footer Placeholder 4">
            <a:extLst>
              <a:ext uri="{FF2B5EF4-FFF2-40B4-BE49-F238E27FC236}">
                <a16:creationId xmlns:a16="http://schemas.microsoft.com/office/drawing/2014/main" id="{75F83F80-0F38-44AA-93AC-4E3EB0915EB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939D97B-9016-4CF6-9E9D-9249B0E9F74F}"/>
              </a:ext>
            </a:extLst>
          </p:cNvPr>
          <p:cNvSpPr txBox="1">
            <a:spLocks noGrp="1"/>
          </p:cNvSpPr>
          <p:nvPr>
            <p:ph type="sldNum" sz="quarter" idx="8"/>
          </p:nvPr>
        </p:nvSpPr>
        <p:spPr/>
        <p:txBody>
          <a:bodyPr/>
          <a:lstStyle>
            <a:lvl1pPr>
              <a:defRPr/>
            </a:lvl1pPr>
          </a:lstStyle>
          <a:p>
            <a:pPr lvl="0"/>
            <a:fld id="{D7FA7198-BCA8-44FD-AC01-7FAB11B0262D}" type="slidenum">
              <a:t>‹#›</a:t>
            </a:fld>
            <a:endParaRPr lang="en-GB"/>
          </a:p>
        </p:txBody>
      </p:sp>
    </p:spTree>
    <p:extLst>
      <p:ext uri="{BB962C8B-B14F-4D97-AF65-F5344CB8AC3E}">
        <p14:creationId xmlns:p14="http://schemas.microsoft.com/office/powerpoint/2010/main" val="188864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2EEA-F044-4D77-A261-203BCB7536AC}"/>
              </a:ext>
            </a:extLst>
          </p:cNvPr>
          <p:cNvSpPr txBox="1">
            <a:spLocks noGrp="1"/>
          </p:cNvSpPr>
          <p:nvPr>
            <p:ph type="title"/>
          </p:nvPr>
        </p:nvSpPr>
        <p:spPr>
          <a:xfrm>
            <a:off x="455645" y="2327385"/>
            <a:ext cx="11175997" cy="623245"/>
          </a:xfrm>
        </p:spPr>
        <p:txBody>
          <a:bodyPr anchorCtr="1"/>
          <a:lstStyle>
            <a:lvl1pPr algn="ctr">
              <a:defRPr/>
            </a:lvl1pPr>
          </a:lstStyle>
          <a:p>
            <a:pPr lvl="0"/>
            <a:r>
              <a:rPr lang="en-US"/>
              <a:t>Click to edit Master title style</a:t>
            </a:r>
            <a:endParaRPr lang="en-GB"/>
          </a:p>
        </p:txBody>
      </p:sp>
    </p:spTree>
    <p:extLst>
      <p:ext uri="{BB962C8B-B14F-4D97-AF65-F5344CB8AC3E}">
        <p14:creationId xmlns:p14="http://schemas.microsoft.com/office/powerpoint/2010/main" val="575716738"/>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63D1-4DCB-4156-A14F-F2F89D9E3D0A}"/>
              </a:ext>
            </a:extLst>
          </p:cNvPr>
          <p:cNvSpPr txBox="1">
            <a:spLocks noGrp="1"/>
          </p:cNvSpPr>
          <p:nvPr>
            <p:ph type="title"/>
          </p:nvPr>
        </p:nvSpPr>
        <p:spPr/>
        <p:txBody>
          <a:bodyPr/>
          <a:lstStyle>
            <a:lvl1pPr>
              <a:defRPr>
                <a:latin typeface="Segoe Light"/>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7061AB1-D0EC-47C6-B983-AE37A4EB7126}"/>
              </a:ext>
            </a:extLst>
          </p:cNvPr>
          <p:cNvSpPr txBox="1">
            <a:spLocks noGrp="1"/>
          </p:cNvSpPr>
          <p:nvPr>
            <p:ph type="body" idx="1"/>
          </p:nvPr>
        </p:nvSpPr>
        <p:spPr>
          <a:xfrm>
            <a:off x="519251" y="1447860"/>
            <a:ext cx="11151912" cy="2031321"/>
          </a:xfrm>
        </p:spPr>
        <p:txBody>
          <a:bodyPr/>
          <a:lstStyle>
            <a:lvl1pPr>
              <a:defRPr>
                <a:latin typeface="Segoe Light"/>
              </a:defRPr>
            </a:lvl1pPr>
            <a:lvl2pPr>
              <a:defRPr>
                <a:latin typeface="Segoe Light"/>
              </a:defRPr>
            </a:lvl2pPr>
            <a:lvl3pPr>
              <a:defRPr>
                <a:latin typeface="Segoe Light"/>
              </a:defRPr>
            </a:lvl3pPr>
            <a:lvl4pPr>
              <a:defRPr>
                <a:latin typeface="Segoe Light"/>
              </a:defRPr>
            </a:lvl4pPr>
            <a:lvl5pPr>
              <a:defRPr>
                <a:latin typeface="Sego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5286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ight background developer code">
    <p:spTree>
      <p:nvGrpSpPr>
        <p:cNvPr id="1" name=""/>
        <p:cNvGrpSpPr/>
        <p:nvPr/>
      </p:nvGrpSpPr>
      <p:grpSpPr>
        <a:xfrm>
          <a:off x="0" y="0"/>
          <a:ext cx="0" cy="0"/>
          <a:chOff x="0" y="0"/>
          <a:chExt cx="0" cy="0"/>
        </a:xfrm>
      </p:grpSpPr>
      <p:pic>
        <p:nvPicPr>
          <p:cNvPr id="2" name="Picture 7" descr="white-green code shape.png">
            <a:extLst>
              <a:ext uri="{FF2B5EF4-FFF2-40B4-BE49-F238E27FC236}">
                <a16:creationId xmlns:a16="http://schemas.microsoft.com/office/drawing/2014/main" id="{2CC88006-B407-4F54-B2DE-15A49B1AFC12}"/>
              </a:ext>
            </a:extLst>
          </p:cNvPr>
          <p:cNvPicPr>
            <a:picLocks noChangeAspect="1"/>
          </p:cNvPicPr>
          <p:nvPr/>
        </p:nvPicPr>
        <p:blipFill>
          <a:blip r:embed="rId2"/>
          <a:stretch>
            <a:fillRect/>
          </a:stretch>
        </p:blipFill>
        <p:spPr>
          <a:xfrm>
            <a:off x="0" y="0"/>
            <a:ext cx="12191996" cy="6858000"/>
          </a:xfrm>
          <a:prstGeom prst="rect">
            <a:avLst/>
          </a:prstGeom>
          <a:noFill/>
          <a:ln cap="flat">
            <a:noFill/>
          </a:ln>
        </p:spPr>
      </p:pic>
      <p:sp>
        <p:nvSpPr>
          <p:cNvPr id="3" name="Title 1">
            <a:extLst>
              <a:ext uri="{FF2B5EF4-FFF2-40B4-BE49-F238E27FC236}">
                <a16:creationId xmlns:a16="http://schemas.microsoft.com/office/drawing/2014/main" id="{39D17552-F39C-484C-A668-FFA583912CD8}"/>
              </a:ext>
            </a:extLst>
          </p:cNvPr>
          <p:cNvSpPr txBox="1">
            <a:spLocks noGrp="1"/>
          </p:cNvSpPr>
          <p:nvPr>
            <p:ph type="title"/>
          </p:nvPr>
        </p:nvSpPr>
        <p:spPr/>
        <p:txBody>
          <a:bodyPr/>
          <a:lstStyle>
            <a:lvl1pPr>
              <a:defRPr/>
            </a:lvl1pPr>
          </a:lstStyle>
          <a:p>
            <a:pPr lvl="0"/>
            <a:r>
              <a:rPr lang="en-US"/>
              <a:t>Click to edit Master title style</a:t>
            </a:r>
          </a:p>
        </p:txBody>
      </p:sp>
      <p:sp>
        <p:nvSpPr>
          <p:cNvPr id="4" name="Text Placeholder 6">
            <a:extLst>
              <a:ext uri="{FF2B5EF4-FFF2-40B4-BE49-F238E27FC236}">
                <a16:creationId xmlns:a16="http://schemas.microsoft.com/office/drawing/2014/main" id="{0D55505B-8D9B-4A86-ADC1-6BC1C0D29D02}"/>
              </a:ext>
            </a:extLst>
          </p:cNvPr>
          <p:cNvSpPr txBox="1">
            <a:spLocks noGrp="1"/>
          </p:cNvSpPr>
          <p:nvPr>
            <p:ph type="body" idx="4294967295"/>
          </p:nvPr>
        </p:nvSpPr>
        <p:spPr>
          <a:xfrm>
            <a:off x="861565" y="1304547"/>
            <a:ext cx="10782604" cy="1434236"/>
          </a:xfrm>
        </p:spPr>
        <p:txBody>
          <a:bodyPr/>
          <a:lstStyle>
            <a:lvl1pPr marL="0" indent="0">
              <a:lnSpc>
                <a:spcPct val="80000"/>
              </a:lnSpc>
              <a:spcBef>
                <a:spcPts val="600"/>
              </a:spcBef>
              <a:buNone/>
              <a:defRPr sz="2400">
                <a:latin typeface="Consolas" pitchFamily="49"/>
                <a:cs typeface="Courier New" pitchFamily="49"/>
              </a:defRPr>
            </a:lvl1pPr>
            <a:lvl2pPr marL="457200" indent="6345">
              <a:lnSpc>
                <a:spcPct val="80000"/>
              </a:lnSpc>
              <a:spcBef>
                <a:spcPts val="500"/>
              </a:spcBef>
              <a:buNone/>
              <a:defRPr sz="2000">
                <a:latin typeface="Consolas" pitchFamily="49"/>
                <a:cs typeface="Courier New" pitchFamily="49"/>
              </a:defRPr>
            </a:lvl2pPr>
            <a:lvl3pPr marL="796927" indent="0">
              <a:lnSpc>
                <a:spcPct val="80000"/>
              </a:lnSpc>
              <a:spcBef>
                <a:spcPts val="400"/>
              </a:spcBef>
              <a:buNone/>
              <a:defRPr sz="1800">
                <a:latin typeface="Consolas" pitchFamily="49"/>
                <a:cs typeface="Courier New" pitchFamily="49"/>
              </a:defRPr>
            </a:lvl3pPr>
            <a:lvl4pPr marL="1147764" indent="20638">
              <a:lnSpc>
                <a:spcPct val="80000"/>
              </a:lnSpc>
              <a:spcBef>
                <a:spcPts val="400"/>
              </a:spcBef>
              <a:buNone/>
              <a:defRPr sz="1800">
                <a:latin typeface="Consolas" pitchFamily="49"/>
                <a:cs typeface="Courier New" pitchFamily="49"/>
              </a:defRPr>
            </a:lvl4pPr>
            <a:lvl5pPr marL="1489072" indent="0">
              <a:lnSpc>
                <a:spcPct val="80000"/>
              </a:lnSpc>
              <a:spcBef>
                <a:spcPts val="400"/>
              </a:spcBef>
              <a:buNone/>
              <a:defRPr sz="1800">
                <a:latin typeface="Consolas" pitchFamily="49"/>
                <a:cs typeface="Courier New" pitchFamily="4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4449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22B-7A4F-4071-822D-9316D97D568F}"/>
              </a:ext>
            </a:extLst>
          </p:cNvPr>
          <p:cNvSpPr txBox="1">
            <a:spLocks noGrp="1"/>
          </p:cNvSpPr>
          <p:nvPr>
            <p:ph type="dt" sz="half" idx="7"/>
          </p:nvPr>
        </p:nvSpPr>
        <p:spPr/>
        <p:txBody>
          <a:bodyPr/>
          <a:lstStyle>
            <a:lvl1pPr>
              <a:defRPr/>
            </a:lvl1pPr>
          </a:lstStyle>
          <a:p>
            <a:pPr lvl="0"/>
            <a:fld id="{70BFBB9E-E16D-4033-8E84-C897165EF4DE}" type="datetime1">
              <a:rPr lang="en-GB"/>
              <a:pPr lvl="0"/>
              <a:t>25/08/2021</a:t>
            </a:fld>
            <a:endParaRPr lang="en-GB"/>
          </a:p>
        </p:txBody>
      </p:sp>
      <p:sp>
        <p:nvSpPr>
          <p:cNvPr id="3" name="Footer Placeholder 2">
            <a:extLst>
              <a:ext uri="{FF2B5EF4-FFF2-40B4-BE49-F238E27FC236}">
                <a16:creationId xmlns:a16="http://schemas.microsoft.com/office/drawing/2014/main" id="{DF1059BE-A715-423F-BB41-B03781BD6FF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E2317C62-F976-457F-8D4F-A214C6216A62}"/>
              </a:ext>
            </a:extLst>
          </p:cNvPr>
          <p:cNvSpPr txBox="1">
            <a:spLocks noGrp="1"/>
          </p:cNvSpPr>
          <p:nvPr>
            <p:ph type="sldNum" sz="quarter" idx="8"/>
          </p:nvPr>
        </p:nvSpPr>
        <p:spPr/>
        <p:txBody>
          <a:bodyPr/>
          <a:lstStyle>
            <a:lvl1pPr>
              <a:defRPr/>
            </a:lvl1pPr>
          </a:lstStyle>
          <a:p>
            <a:pPr lvl="0"/>
            <a:fld id="{BA939259-7AF0-48B8-B837-72B1D89F7C82}" type="slidenum">
              <a:t>‹#›</a:t>
            </a:fld>
            <a:endParaRPr lang="en-GB"/>
          </a:p>
        </p:txBody>
      </p:sp>
    </p:spTree>
    <p:extLst>
      <p:ext uri="{BB962C8B-B14F-4D97-AF65-F5344CB8AC3E}">
        <p14:creationId xmlns:p14="http://schemas.microsoft.com/office/powerpoint/2010/main" val="91984832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985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6048373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801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67679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040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0739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9793-3E2B-42BE-8C53-5C4B5E9ABEA1}"/>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1F994E1-F29B-4747-BA5D-14F28479E05D}"/>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2BB05B2-58BD-457F-A73C-E0AF3A5CAFFE}"/>
              </a:ext>
            </a:extLst>
          </p:cNvPr>
          <p:cNvSpPr txBox="1">
            <a:spLocks noGrp="1"/>
          </p:cNvSpPr>
          <p:nvPr>
            <p:ph type="dt" sz="half" idx="7"/>
          </p:nvPr>
        </p:nvSpPr>
        <p:spPr/>
        <p:txBody>
          <a:bodyPr/>
          <a:lstStyle>
            <a:lvl1pPr>
              <a:defRPr/>
            </a:lvl1pPr>
          </a:lstStyle>
          <a:p>
            <a:pPr lvl="0"/>
            <a:fld id="{A0136282-DFBF-46EE-A207-7A31BC8D2B84}" type="datetime1">
              <a:rPr lang="en-GB"/>
              <a:pPr lvl="0"/>
              <a:t>25/08/2021</a:t>
            </a:fld>
            <a:endParaRPr lang="en-GB"/>
          </a:p>
        </p:txBody>
      </p:sp>
      <p:sp>
        <p:nvSpPr>
          <p:cNvPr id="5" name="Footer Placeholder 4">
            <a:extLst>
              <a:ext uri="{FF2B5EF4-FFF2-40B4-BE49-F238E27FC236}">
                <a16:creationId xmlns:a16="http://schemas.microsoft.com/office/drawing/2014/main" id="{194A56EE-5178-41FF-B60F-ECD5C9F02A8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B9E9A4C-94EC-429E-A681-9DBA6BD4B13B}"/>
              </a:ext>
            </a:extLst>
          </p:cNvPr>
          <p:cNvSpPr txBox="1">
            <a:spLocks noGrp="1"/>
          </p:cNvSpPr>
          <p:nvPr>
            <p:ph type="sldNum" sz="quarter" idx="8"/>
          </p:nvPr>
        </p:nvSpPr>
        <p:spPr/>
        <p:txBody>
          <a:bodyPr/>
          <a:lstStyle>
            <a:lvl1pPr>
              <a:defRPr/>
            </a:lvl1pPr>
          </a:lstStyle>
          <a:p>
            <a:pPr lvl="0"/>
            <a:fld id="{83FB2510-B015-4289-AC94-6A825D81AF38}" type="slidenum">
              <a:t>‹#›</a:t>
            </a:fld>
            <a:endParaRPr lang="en-GB"/>
          </a:p>
        </p:txBody>
      </p:sp>
    </p:spTree>
    <p:extLst>
      <p:ext uri="{BB962C8B-B14F-4D97-AF65-F5344CB8AC3E}">
        <p14:creationId xmlns:p14="http://schemas.microsoft.com/office/powerpoint/2010/main" val="541779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8560334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1500202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29466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4381353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534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2059836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7408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2043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6495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8557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D470-6610-4B72-B815-900D1FB8325C}"/>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B0F050D-A4E7-494D-8B07-AA5B30170274}"/>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537454-0C9B-4AF9-AC3E-62F3E0F8C2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DEE864-37E1-4BB5-9D06-6A8D846E419A}"/>
              </a:ext>
            </a:extLst>
          </p:cNvPr>
          <p:cNvSpPr txBox="1">
            <a:spLocks noGrp="1"/>
          </p:cNvSpPr>
          <p:nvPr>
            <p:ph type="dt" sz="half" idx="7"/>
          </p:nvPr>
        </p:nvSpPr>
        <p:spPr/>
        <p:txBody>
          <a:bodyPr/>
          <a:lstStyle>
            <a:lvl1pPr>
              <a:defRPr/>
            </a:lvl1pPr>
          </a:lstStyle>
          <a:p>
            <a:pPr lvl="0"/>
            <a:fld id="{85818C38-430C-4B1F-8F9F-2CE494C7AD05}" type="datetime1">
              <a:rPr lang="en-GB"/>
              <a:pPr lvl="0"/>
              <a:t>25/08/2021</a:t>
            </a:fld>
            <a:endParaRPr lang="en-GB"/>
          </a:p>
        </p:txBody>
      </p:sp>
      <p:sp>
        <p:nvSpPr>
          <p:cNvPr id="6" name="Footer Placeholder 5">
            <a:extLst>
              <a:ext uri="{FF2B5EF4-FFF2-40B4-BE49-F238E27FC236}">
                <a16:creationId xmlns:a16="http://schemas.microsoft.com/office/drawing/2014/main" id="{1F0DCFAE-1D42-48C9-B871-C7802A255199}"/>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BB83229-AF36-44FB-868E-77E58E8369E6}"/>
              </a:ext>
            </a:extLst>
          </p:cNvPr>
          <p:cNvSpPr txBox="1">
            <a:spLocks noGrp="1"/>
          </p:cNvSpPr>
          <p:nvPr>
            <p:ph type="sldNum" sz="quarter" idx="8"/>
          </p:nvPr>
        </p:nvSpPr>
        <p:spPr/>
        <p:txBody>
          <a:bodyPr/>
          <a:lstStyle>
            <a:lvl1pPr>
              <a:defRPr/>
            </a:lvl1pPr>
          </a:lstStyle>
          <a:p>
            <a:pPr lvl="0"/>
            <a:fld id="{BAB8C19F-8196-48F4-BDAE-4BBC562DB2C2}" type="slidenum">
              <a:t>‹#›</a:t>
            </a:fld>
            <a:endParaRPr lang="en-GB"/>
          </a:p>
        </p:txBody>
      </p:sp>
    </p:spTree>
    <p:extLst>
      <p:ext uri="{BB962C8B-B14F-4D97-AF65-F5344CB8AC3E}">
        <p14:creationId xmlns:p14="http://schemas.microsoft.com/office/powerpoint/2010/main" val="19898478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54806706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86557417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088332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59618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129389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411430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69335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117210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039926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3556217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80BB-B3EA-4DCC-A13D-B0CA2FD6A7EC}"/>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F7A54A-2F8D-4531-A7AA-AC7EFC4E579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E2278A30-707E-43BF-B2F3-B99608879BD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C4CA3-271C-48DB-9BC4-0C88B9F180F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3B32251-784B-47F9-99F2-E7194664DC3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F73E5A-D24E-492D-B31C-55BD2EDDE339}"/>
              </a:ext>
            </a:extLst>
          </p:cNvPr>
          <p:cNvSpPr txBox="1">
            <a:spLocks noGrp="1"/>
          </p:cNvSpPr>
          <p:nvPr>
            <p:ph type="dt" sz="half" idx="7"/>
          </p:nvPr>
        </p:nvSpPr>
        <p:spPr/>
        <p:txBody>
          <a:bodyPr/>
          <a:lstStyle>
            <a:lvl1pPr>
              <a:defRPr/>
            </a:lvl1pPr>
          </a:lstStyle>
          <a:p>
            <a:pPr lvl="0"/>
            <a:fld id="{D86010B2-0452-4AE6-A07D-B9C82833D25E}" type="datetime1">
              <a:rPr lang="en-GB"/>
              <a:pPr lvl="0"/>
              <a:t>25/08/2021</a:t>
            </a:fld>
            <a:endParaRPr lang="en-GB"/>
          </a:p>
        </p:txBody>
      </p:sp>
      <p:sp>
        <p:nvSpPr>
          <p:cNvPr id="8" name="Footer Placeholder 7">
            <a:extLst>
              <a:ext uri="{FF2B5EF4-FFF2-40B4-BE49-F238E27FC236}">
                <a16:creationId xmlns:a16="http://schemas.microsoft.com/office/drawing/2014/main" id="{40A0C071-64AC-4147-8A58-1889721D2913}"/>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F20B338A-9F85-4764-9AF0-776889B32493}"/>
              </a:ext>
            </a:extLst>
          </p:cNvPr>
          <p:cNvSpPr txBox="1">
            <a:spLocks noGrp="1"/>
          </p:cNvSpPr>
          <p:nvPr>
            <p:ph type="sldNum" sz="quarter" idx="8"/>
          </p:nvPr>
        </p:nvSpPr>
        <p:spPr/>
        <p:txBody>
          <a:bodyPr/>
          <a:lstStyle>
            <a:lvl1pPr>
              <a:defRPr/>
            </a:lvl1pPr>
          </a:lstStyle>
          <a:p>
            <a:pPr lvl="0"/>
            <a:fld id="{85F350D0-5411-4957-BB33-F74600DDD591}" type="slidenum">
              <a:t>‹#›</a:t>
            </a:fld>
            <a:endParaRPr lang="en-GB"/>
          </a:p>
        </p:txBody>
      </p:sp>
    </p:spTree>
    <p:extLst>
      <p:ext uri="{BB962C8B-B14F-4D97-AF65-F5344CB8AC3E}">
        <p14:creationId xmlns:p14="http://schemas.microsoft.com/office/powerpoint/2010/main" val="27145796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23792612"/>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861843150"/>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4180112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1888476"/>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8331210"/>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8973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8710533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141045388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6264701"/>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436664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4BE-A66D-47A5-8B86-ABA1750546A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FD519F-29B2-4695-83AA-196534023DB9}"/>
              </a:ext>
            </a:extLst>
          </p:cNvPr>
          <p:cNvSpPr txBox="1">
            <a:spLocks noGrp="1"/>
          </p:cNvSpPr>
          <p:nvPr>
            <p:ph type="dt" sz="half" idx="7"/>
          </p:nvPr>
        </p:nvSpPr>
        <p:spPr/>
        <p:txBody>
          <a:bodyPr/>
          <a:lstStyle>
            <a:lvl1pPr>
              <a:defRPr/>
            </a:lvl1pPr>
          </a:lstStyle>
          <a:p>
            <a:pPr lvl="0"/>
            <a:fld id="{D15E0A9B-598E-4574-B59C-7902EFB82BCB}" type="datetime1">
              <a:rPr lang="en-GB"/>
              <a:pPr lvl="0"/>
              <a:t>25/08/2021</a:t>
            </a:fld>
            <a:endParaRPr lang="en-GB"/>
          </a:p>
        </p:txBody>
      </p:sp>
      <p:sp>
        <p:nvSpPr>
          <p:cNvPr id="4" name="Footer Placeholder 3">
            <a:extLst>
              <a:ext uri="{FF2B5EF4-FFF2-40B4-BE49-F238E27FC236}">
                <a16:creationId xmlns:a16="http://schemas.microsoft.com/office/drawing/2014/main" id="{FD230CFD-D164-4FAB-8F90-F3727D4B0007}"/>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CB0454F1-333F-4BEE-802E-6A115075E5BF}"/>
              </a:ext>
            </a:extLst>
          </p:cNvPr>
          <p:cNvSpPr txBox="1">
            <a:spLocks noGrp="1"/>
          </p:cNvSpPr>
          <p:nvPr>
            <p:ph type="sldNum" sz="quarter" idx="8"/>
          </p:nvPr>
        </p:nvSpPr>
        <p:spPr/>
        <p:txBody>
          <a:bodyPr/>
          <a:lstStyle>
            <a:lvl1pPr>
              <a:defRPr/>
            </a:lvl1pPr>
          </a:lstStyle>
          <a:p>
            <a:pPr lvl="0"/>
            <a:fld id="{81A25A83-BBB2-4284-9A2D-BA7B7D42E9EC}" type="slidenum">
              <a:t>‹#›</a:t>
            </a:fld>
            <a:endParaRPr lang="en-GB"/>
          </a:p>
        </p:txBody>
      </p:sp>
    </p:spTree>
    <p:extLst>
      <p:ext uri="{BB962C8B-B14F-4D97-AF65-F5344CB8AC3E}">
        <p14:creationId xmlns:p14="http://schemas.microsoft.com/office/powerpoint/2010/main" val="24493380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9221814"/>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369963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5638513"/>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2061922512"/>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87056080"/>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3237197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22448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22B-7A4F-4071-822D-9316D97D568F}"/>
              </a:ext>
            </a:extLst>
          </p:cNvPr>
          <p:cNvSpPr txBox="1">
            <a:spLocks noGrp="1"/>
          </p:cNvSpPr>
          <p:nvPr>
            <p:ph type="dt" sz="half" idx="7"/>
          </p:nvPr>
        </p:nvSpPr>
        <p:spPr/>
        <p:txBody>
          <a:bodyPr/>
          <a:lstStyle>
            <a:lvl1pPr>
              <a:defRPr/>
            </a:lvl1pPr>
          </a:lstStyle>
          <a:p>
            <a:pPr lvl="0"/>
            <a:fld id="{70BFBB9E-E16D-4033-8E84-C897165EF4DE}" type="datetime1">
              <a:rPr lang="en-GB"/>
              <a:pPr lvl="0"/>
              <a:t>25/08/2021</a:t>
            </a:fld>
            <a:endParaRPr lang="en-GB"/>
          </a:p>
        </p:txBody>
      </p:sp>
      <p:sp>
        <p:nvSpPr>
          <p:cNvPr id="3" name="Footer Placeholder 2">
            <a:extLst>
              <a:ext uri="{FF2B5EF4-FFF2-40B4-BE49-F238E27FC236}">
                <a16:creationId xmlns:a16="http://schemas.microsoft.com/office/drawing/2014/main" id="{DF1059BE-A715-423F-BB41-B03781BD6FF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E2317C62-F976-457F-8D4F-A214C6216A62}"/>
              </a:ext>
            </a:extLst>
          </p:cNvPr>
          <p:cNvSpPr txBox="1">
            <a:spLocks noGrp="1"/>
          </p:cNvSpPr>
          <p:nvPr>
            <p:ph type="sldNum" sz="quarter" idx="8"/>
          </p:nvPr>
        </p:nvSpPr>
        <p:spPr/>
        <p:txBody>
          <a:bodyPr/>
          <a:lstStyle>
            <a:lvl1pPr>
              <a:defRPr/>
            </a:lvl1pPr>
          </a:lstStyle>
          <a:p>
            <a:pPr lvl="0"/>
            <a:fld id="{BA939259-7AF0-48B8-B837-72B1D89F7C82}" type="slidenum">
              <a:t>‹#›</a:t>
            </a:fld>
            <a:endParaRPr lang="en-GB"/>
          </a:p>
        </p:txBody>
      </p:sp>
    </p:spTree>
    <p:extLst>
      <p:ext uri="{BB962C8B-B14F-4D97-AF65-F5344CB8AC3E}">
        <p14:creationId xmlns:p14="http://schemas.microsoft.com/office/powerpoint/2010/main" val="2235731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01C2-1062-4636-ABD1-EFFAE008158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911A959-A4BD-498A-9011-1ACD155E227E}"/>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E0981B-155C-4D97-AA9E-257644CAF6C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EACD53-0531-43FB-A7BF-FE2D4C07959F}"/>
              </a:ext>
            </a:extLst>
          </p:cNvPr>
          <p:cNvSpPr txBox="1">
            <a:spLocks noGrp="1"/>
          </p:cNvSpPr>
          <p:nvPr>
            <p:ph type="dt" sz="half" idx="7"/>
          </p:nvPr>
        </p:nvSpPr>
        <p:spPr/>
        <p:txBody>
          <a:bodyPr/>
          <a:lstStyle>
            <a:lvl1pPr>
              <a:defRPr/>
            </a:lvl1pPr>
          </a:lstStyle>
          <a:p>
            <a:pPr lvl="0"/>
            <a:fld id="{A8DCA237-4DF6-4987-AE7F-8AE8B8CBADA8}" type="datetime1">
              <a:rPr lang="en-GB"/>
              <a:pPr lvl="0"/>
              <a:t>25/08/2021</a:t>
            </a:fld>
            <a:endParaRPr lang="en-GB"/>
          </a:p>
        </p:txBody>
      </p:sp>
      <p:sp>
        <p:nvSpPr>
          <p:cNvPr id="6" name="Footer Placeholder 5">
            <a:extLst>
              <a:ext uri="{FF2B5EF4-FFF2-40B4-BE49-F238E27FC236}">
                <a16:creationId xmlns:a16="http://schemas.microsoft.com/office/drawing/2014/main" id="{DCD2D07D-BFEF-4FCB-9C0B-ACE657F1949D}"/>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01D71A5-64BD-4246-B45C-20AC0F3D9522}"/>
              </a:ext>
            </a:extLst>
          </p:cNvPr>
          <p:cNvSpPr txBox="1">
            <a:spLocks noGrp="1"/>
          </p:cNvSpPr>
          <p:nvPr>
            <p:ph type="sldNum" sz="quarter" idx="8"/>
          </p:nvPr>
        </p:nvSpPr>
        <p:spPr/>
        <p:txBody>
          <a:bodyPr/>
          <a:lstStyle>
            <a:lvl1pPr>
              <a:defRPr/>
            </a:lvl1pPr>
          </a:lstStyle>
          <a:p>
            <a:pPr lvl="0"/>
            <a:fld id="{0ADAB78B-5F3B-4EFB-99FC-7DB4C26E05A3}" type="slidenum">
              <a:t>‹#›</a:t>
            </a:fld>
            <a:endParaRPr lang="en-GB"/>
          </a:p>
        </p:txBody>
      </p:sp>
    </p:spTree>
    <p:extLst>
      <p:ext uri="{BB962C8B-B14F-4D97-AF65-F5344CB8AC3E}">
        <p14:creationId xmlns:p14="http://schemas.microsoft.com/office/powerpoint/2010/main" val="394825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5C84-654E-439F-948A-835F636B23C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71EDF840-0FA8-456A-BD8A-12976EC19E44}"/>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5CF24CFB-5FA2-4E5E-85D9-1F8210132056}"/>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23E8A80-869B-4A14-A213-29AC6D38B439}"/>
              </a:ext>
            </a:extLst>
          </p:cNvPr>
          <p:cNvSpPr txBox="1">
            <a:spLocks noGrp="1"/>
          </p:cNvSpPr>
          <p:nvPr>
            <p:ph type="dt" sz="half" idx="7"/>
          </p:nvPr>
        </p:nvSpPr>
        <p:spPr/>
        <p:txBody>
          <a:bodyPr/>
          <a:lstStyle>
            <a:lvl1pPr>
              <a:defRPr/>
            </a:lvl1pPr>
          </a:lstStyle>
          <a:p>
            <a:pPr lvl="0"/>
            <a:fld id="{D462923B-5971-4608-A2EB-63F0F9BC6A3C}" type="datetime1">
              <a:rPr lang="en-GB"/>
              <a:pPr lvl="0"/>
              <a:t>25/08/2021</a:t>
            </a:fld>
            <a:endParaRPr lang="en-GB"/>
          </a:p>
        </p:txBody>
      </p:sp>
      <p:sp>
        <p:nvSpPr>
          <p:cNvPr id="6" name="Footer Placeholder 5">
            <a:extLst>
              <a:ext uri="{FF2B5EF4-FFF2-40B4-BE49-F238E27FC236}">
                <a16:creationId xmlns:a16="http://schemas.microsoft.com/office/drawing/2014/main" id="{D0EFB2AF-C722-4432-8D2C-11A17BB034B0}"/>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B3BFF86-3EFA-47DF-8D40-739EF5DADB6E}"/>
              </a:ext>
            </a:extLst>
          </p:cNvPr>
          <p:cNvSpPr txBox="1">
            <a:spLocks noGrp="1"/>
          </p:cNvSpPr>
          <p:nvPr>
            <p:ph type="sldNum" sz="quarter" idx="8"/>
          </p:nvPr>
        </p:nvSpPr>
        <p:spPr/>
        <p:txBody>
          <a:bodyPr/>
          <a:lstStyle>
            <a:lvl1pPr>
              <a:defRPr/>
            </a:lvl1pPr>
          </a:lstStyle>
          <a:p>
            <a:pPr lvl="0"/>
            <a:fld id="{69C7EE53-F73D-46A3-912C-F09784F12ABD}" type="slidenum">
              <a:t>‹#›</a:t>
            </a:fld>
            <a:endParaRPr lang="en-GB"/>
          </a:p>
        </p:txBody>
      </p:sp>
    </p:spTree>
    <p:extLst>
      <p:ext uri="{BB962C8B-B14F-4D97-AF65-F5344CB8AC3E}">
        <p14:creationId xmlns:p14="http://schemas.microsoft.com/office/powerpoint/2010/main" val="173962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41071D-5B17-4E41-B389-44234ACCC9D4}"/>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F381D38-0081-4E01-867C-312532CDCE2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01C2EB-F1D1-46DD-9F2D-84BA1F9A0477}"/>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21FE18A8-4057-406E-B4F1-F721B30A0564}" type="datetime1">
              <a:rPr lang="en-GB"/>
              <a:pPr lvl="0"/>
              <a:t>25/08/2021</a:t>
            </a:fld>
            <a:endParaRPr lang="en-GB"/>
          </a:p>
        </p:txBody>
      </p:sp>
      <p:sp>
        <p:nvSpPr>
          <p:cNvPr id="5" name="Footer Placeholder 4">
            <a:extLst>
              <a:ext uri="{FF2B5EF4-FFF2-40B4-BE49-F238E27FC236}">
                <a16:creationId xmlns:a16="http://schemas.microsoft.com/office/drawing/2014/main" id="{FC6DCD82-2558-4890-B76F-450B4F62474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C652A9DE-695F-46A2-A9C7-BB66C352845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C4E783-DD2C-44C7-AC51-9B993EE1F7E1}"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686B0-25DC-4B2A-A3E4-872CC3A8DBEF}"/>
              </a:ext>
            </a:extLst>
          </p:cNvPr>
          <p:cNvSpPr txBox="1">
            <a:spLocks noGrp="1"/>
          </p:cNvSpPr>
          <p:nvPr>
            <p:ph type="title"/>
          </p:nvPr>
        </p:nvSpPr>
        <p:spPr>
          <a:xfrm>
            <a:off x="519251" y="228600"/>
            <a:ext cx="11151912" cy="623245"/>
          </a:xfrm>
          <a:prstGeom prst="rect">
            <a:avLst/>
          </a:prstGeom>
          <a:noFill/>
          <a:ln>
            <a:noFill/>
          </a:ln>
        </p:spPr>
        <p:txBody>
          <a:bodyPr vert="horz" wrap="square" lIns="0" tIns="0" rIns="0" bIns="0" anchor="t" anchorCtr="0" compatLnSpc="1">
            <a:spAutoFit/>
          </a:bodyPr>
          <a:lstStyle/>
          <a:p>
            <a:pPr lvl="0"/>
            <a:endParaRPr lang="en-US"/>
          </a:p>
        </p:txBody>
      </p:sp>
      <p:sp>
        <p:nvSpPr>
          <p:cNvPr id="3" name="Text Placeholder 2">
            <a:extLst>
              <a:ext uri="{FF2B5EF4-FFF2-40B4-BE49-F238E27FC236}">
                <a16:creationId xmlns:a16="http://schemas.microsoft.com/office/drawing/2014/main" id="{6E9234C6-9A89-48BD-B780-0A0988CB065B}"/>
              </a:ext>
            </a:extLst>
          </p:cNvPr>
          <p:cNvSpPr txBox="1">
            <a:spLocks noGrp="1"/>
          </p:cNvSpPr>
          <p:nvPr>
            <p:ph type="body" idx="1"/>
          </p:nvPr>
        </p:nvSpPr>
        <p:spPr>
          <a:xfrm>
            <a:off x="519251" y="1447806"/>
            <a:ext cx="11151912" cy="2031321"/>
          </a:xfrm>
          <a:prstGeom prst="rect">
            <a:avLst/>
          </a:prstGeom>
          <a:noFill/>
          <a:ln>
            <a:noFill/>
          </a:ln>
        </p:spPr>
        <p:txBody>
          <a:bodyPr vert="horz" wrap="square" lIns="0" tIns="0" rIns="0" bIns="0" anchor="t" anchorCtr="0" compatLnSpc="1">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fade/>
  </p:transition>
  <p:txStyles>
    <p:titleStyle>
      <a:lvl1pPr marL="0" marR="0" lvl="0" indent="0" algn="l" defTabSz="933008" rtl="0" fontAlgn="auto" hangingPunct="1">
        <a:lnSpc>
          <a:spcPct val="90000"/>
        </a:lnSpc>
        <a:spcBef>
          <a:spcPts val="0"/>
        </a:spcBef>
        <a:spcAft>
          <a:spcPts val="0"/>
        </a:spcAft>
        <a:buNone/>
        <a:tabLst/>
        <a:defRPr lang="en-US" sz="4500" b="0" i="0" u="none" strike="noStrike" kern="1200" cap="none" spc="-102" baseline="0">
          <a:solidFill>
            <a:srgbClr val="000000"/>
          </a:solidFill>
          <a:uFillTx/>
          <a:latin typeface="Candara" pitchFamily="34"/>
          <a:cs typeface="Arial"/>
        </a:defRPr>
      </a:lvl1pPr>
    </p:titleStyle>
    <p:bodyStyle>
      <a:lvl1pPr marL="469763" marR="0" lvl="0" indent="-469763" algn="l" defTabSz="933008" rtl="0" fontAlgn="auto" hangingPunct="1">
        <a:lnSpc>
          <a:spcPct val="90000"/>
        </a:lnSpc>
        <a:spcBef>
          <a:spcPts val="800"/>
        </a:spcBef>
        <a:spcAft>
          <a:spcPts val="0"/>
        </a:spcAft>
        <a:buSzPts val="2969"/>
        <a:buBlip>
          <a:blip r:embed="rId13"/>
        </a:buBlip>
        <a:tabLst/>
        <a:defRPr lang="en-US" sz="3300" b="0" i="0" u="none" strike="noStrike" kern="1200" cap="none" spc="0" baseline="0">
          <a:solidFill>
            <a:srgbClr val="000000"/>
          </a:solidFill>
          <a:uFillTx/>
          <a:latin typeface="Candara" pitchFamily="34"/>
        </a:defRPr>
      </a:lvl1pPr>
      <a:lvl2pPr marL="873105" marR="0" lvl="1" indent="-403341" algn="l" defTabSz="933008" rtl="0" fontAlgn="auto" hangingPunct="1">
        <a:lnSpc>
          <a:spcPct val="90000"/>
        </a:lnSpc>
        <a:spcBef>
          <a:spcPts val="700"/>
        </a:spcBef>
        <a:spcAft>
          <a:spcPts val="0"/>
        </a:spcAft>
        <a:buSzPts val="2609"/>
        <a:buBlip>
          <a:blip r:embed="rId14"/>
        </a:buBlip>
        <a:tabLst/>
        <a:defRPr lang="en-US" sz="2900" b="0" i="0" u="none" strike="noStrike" kern="1200" cap="none" spc="0" baseline="0">
          <a:solidFill>
            <a:srgbClr val="000000"/>
          </a:solidFill>
          <a:uFillTx/>
          <a:latin typeface="Candara" pitchFamily="34"/>
        </a:defRPr>
      </a:lvl2pPr>
      <a:lvl3pPr marL="1284549" marR="0" lvl="2" indent="-411443" algn="l" defTabSz="933008" rtl="0" fontAlgn="auto" hangingPunct="1">
        <a:lnSpc>
          <a:spcPct val="90000"/>
        </a:lnSpc>
        <a:spcBef>
          <a:spcPts val="600"/>
        </a:spcBef>
        <a:spcAft>
          <a:spcPts val="0"/>
        </a:spcAft>
        <a:buSzPts val="2160"/>
        <a:buBlip>
          <a:blip r:embed="rId14"/>
        </a:buBlip>
        <a:tabLst/>
        <a:defRPr lang="en-US" sz="2400" b="0" i="0" u="none" strike="noStrike" kern="1200" cap="none" spc="0" baseline="0">
          <a:solidFill>
            <a:srgbClr val="000000"/>
          </a:solidFill>
          <a:uFillTx/>
          <a:latin typeface="Candara" pitchFamily="34"/>
        </a:defRPr>
      </a:lvl3pPr>
      <a:lvl4pPr marL="1637681" marR="0" lvl="3" indent="-353132" algn="l" defTabSz="933008" rtl="0" fontAlgn="auto" hangingPunct="1">
        <a:lnSpc>
          <a:spcPct val="90000"/>
        </a:lnSpc>
        <a:spcBef>
          <a:spcPts val="500"/>
        </a:spcBef>
        <a:spcAft>
          <a:spcPts val="0"/>
        </a:spcAft>
        <a:buSzPts val="1800"/>
        <a:buBlip>
          <a:blip r:embed="rId14"/>
        </a:buBlip>
        <a:tabLst/>
        <a:defRPr lang="en-US" sz="2000" b="0" i="0" u="none" strike="noStrike" kern="1200" cap="none" spc="0" baseline="0">
          <a:solidFill>
            <a:srgbClr val="000000"/>
          </a:solidFill>
          <a:uFillTx/>
          <a:latin typeface="Candara" pitchFamily="34"/>
        </a:defRPr>
      </a:lvl4pPr>
      <a:lvl5pPr marL="1981093" marR="0" lvl="4" indent="-343412" algn="l" defTabSz="933008" rtl="0" fontAlgn="auto" hangingPunct="1">
        <a:lnSpc>
          <a:spcPct val="90000"/>
        </a:lnSpc>
        <a:spcBef>
          <a:spcPts val="500"/>
        </a:spcBef>
        <a:spcAft>
          <a:spcPts val="0"/>
        </a:spcAft>
        <a:buSzPts val="1800"/>
        <a:buBlip>
          <a:blip r:embed="rId14"/>
        </a:buBlip>
        <a:tabLst/>
        <a:defRPr lang="en-US" sz="2000" b="0" i="0" u="none" strike="noStrike" kern="1200" cap="none" spc="0" baseline="0">
          <a:solidFill>
            <a:srgbClr val="000000"/>
          </a:solidFill>
          <a:uFillTx/>
          <a:latin typeface="Candara"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68169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3" r:id="rId8"/>
    <p:sldLayoutId id="2147483684" r:id="rId9"/>
    <p:sldLayoutId id="2147483721"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7229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433709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gif"/><Relationship Id="rId4" Type="http://schemas.openxmlformats.org/officeDocument/2006/relationships/image" Target="../media/image29.png"/><Relationship Id="rId9"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pure.ed.ac.uk/ws/portalfiles/portal/17084823/Milner_R_1982_How_ML_Evolved.pdf" TargetMode="External"/><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4826-666D-4F3C-AF7E-B3974E5DB082}"/>
              </a:ext>
            </a:extLst>
          </p:cNvPr>
          <p:cNvSpPr txBox="1">
            <a:spLocks noGrp="1"/>
          </p:cNvSpPr>
          <p:nvPr>
            <p:ph type="ctrTitle"/>
          </p:nvPr>
        </p:nvSpPr>
        <p:spPr/>
        <p:txBody>
          <a:bodyPr/>
          <a:lstStyle/>
          <a:p>
            <a:pPr lvl="0"/>
            <a:r>
              <a:rPr lang="en-GB" dirty="0"/>
              <a:t>Narratives from</a:t>
            </a:r>
            <a:br>
              <a:rPr lang="en-GB" dirty="0"/>
            </a:br>
            <a:r>
              <a:rPr lang="en-GB" dirty="0"/>
              <a:t>The Early History of F#</a:t>
            </a:r>
          </a:p>
        </p:txBody>
      </p:sp>
      <p:sp>
        <p:nvSpPr>
          <p:cNvPr id="3" name="Subtitle 2">
            <a:extLst>
              <a:ext uri="{FF2B5EF4-FFF2-40B4-BE49-F238E27FC236}">
                <a16:creationId xmlns:a16="http://schemas.microsoft.com/office/drawing/2014/main" id="{4F05BB32-B2EB-41FD-9955-DF31ECEAD1F4}"/>
              </a:ext>
            </a:extLst>
          </p:cNvPr>
          <p:cNvSpPr txBox="1">
            <a:spLocks noGrp="1"/>
          </p:cNvSpPr>
          <p:nvPr>
            <p:ph type="subTitle" idx="1"/>
          </p:nvPr>
        </p:nvSpPr>
        <p:spPr/>
        <p:txBody>
          <a:bodyPr/>
          <a:lstStyle/>
          <a:p>
            <a:pPr lvl="0"/>
            <a:r>
              <a:rPr lang="en-GB" dirty="0"/>
              <a:t>Don Syme</a:t>
            </a:r>
          </a:p>
          <a:p>
            <a:pPr lvl="0"/>
            <a:r>
              <a:rPr lang="en-GB" dirty="0"/>
              <a:t>Researcher and Community Contributor, Microsoft</a:t>
            </a:r>
          </a:p>
          <a:p>
            <a:pPr lvl="0"/>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48F64-2690-47C9-B646-80D6CED04A02}"/>
              </a:ext>
            </a:extLst>
          </p:cNvPr>
          <p:cNvSpPr txBox="1"/>
          <p:nvPr/>
        </p:nvSpPr>
        <p:spPr>
          <a:xfrm>
            <a:off x="859929" y="1315483"/>
            <a:ext cx="4665543" cy="50167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#7</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golden thread – what holds true in programming language design, what stands the test of time?</a:t>
            </a:r>
          </a:p>
        </p:txBody>
      </p:sp>
      <p:pic>
        <p:nvPicPr>
          <p:cNvPr id="3" name="Picture 2" descr="Tweak the Golden Thread ">
            <a:extLst>
              <a:ext uri="{FF2B5EF4-FFF2-40B4-BE49-F238E27FC236}">
                <a16:creationId xmlns:a16="http://schemas.microsoft.com/office/drawing/2014/main" id="{B7E605E6-BB40-49F0-AB91-43A7056E42BC}"/>
              </a:ext>
            </a:extLst>
          </p:cNvPr>
          <p:cNvPicPr>
            <a:picLocks noChangeAspect="1"/>
          </p:cNvPicPr>
          <p:nvPr/>
        </p:nvPicPr>
        <p:blipFill>
          <a:blip r:embed="rId2"/>
          <a:srcRect/>
          <a:stretch>
            <a:fillRect/>
          </a:stretch>
        </p:blipFill>
        <p:spPr>
          <a:xfrm>
            <a:off x="7157182" y="1132621"/>
            <a:ext cx="3690573" cy="4927116"/>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624706" y="1536174"/>
            <a:ext cx="4441817"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There are contradictions at the heart of the ML family of languages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Purity v. Practicality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Logic v. Pragmatism</a:t>
            </a:r>
            <a:endParaRPr lang="en-GB" sz="4000" b="0" i="0" u="none" strike="noStrike" kern="1200" cap="none" spc="0" baseline="0" dirty="0">
              <a:solidFill>
                <a:srgbClr val="000000"/>
              </a:solidFill>
              <a:uFillTx/>
              <a:latin typeface="Calibri"/>
            </a:endParaRPr>
          </a:p>
        </p:txBody>
      </p:sp>
      <p:pic>
        <p:nvPicPr>
          <p:cNvPr id="5" name="Picture 4">
            <a:extLst>
              <a:ext uri="{FF2B5EF4-FFF2-40B4-BE49-F238E27FC236}">
                <a16:creationId xmlns:a16="http://schemas.microsoft.com/office/drawing/2014/main" id="{18DF0B52-4CC0-44FE-B867-034D49C23AE9}"/>
              </a:ext>
            </a:extLst>
          </p:cNvPr>
          <p:cNvPicPr>
            <a:picLocks noChangeAspect="1"/>
          </p:cNvPicPr>
          <p:nvPr/>
        </p:nvPicPr>
        <p:blipFill>
          <a:blip r:embed="rId2"/>
          <a:stretch>
            <a:fillRect/>
          </a:stretch>
        </p:blipFill>
        <p:spPr>
          <a:xfrm>
            <a:off x="6096000" y="497381"/>
            <a:ext cx="5311224" cy="4222008"/>
          </a:xfrm>
          <a:prstGeom prst="rect">
            <a:avLst/>
          </a:prstGeom>
        </p:spPr>
      </p:pic>
      <p:sp>
        <p:nvSpPr>
          <p:cNvPr id="9" name="Rectangle 8">
            <a:extLst>
              <a:ext uri="{FF2B5EF4-FFF2-40B4-BE49-F238E27FC236}">
                <a16:creationId xmlns:a16="http://schemas.microsoft.com/office/drawing/2014/main" id="{01E6C4D2-AC5E-4935-8CC5-0E12FF1BE331}"/>
              </a:ext>
            </a:extLst>
          </p:cNvPr>
          <p:cNvSpPr/>
          <p:nvPr/>
        </p:nvSpPr>
        <p:spPr>
          <a:xfrm>
            <a:off x="6620188" y="2247641"/>
            <a:ext cx="3778899" cy="2239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BBF6B50F-57C7-475B-A2C1-AAB07DE394FA}"/>
              </a:ext>
            </a:extLst>
          </p:cNvPr>
          <p:cNvPicPr>
            <a:picLocks noChangeAspect="1"/>
          </p:cNvPicPr>
          <p:nvPr/>
        </p:nvPicPr>
        <p:blipFill>
          <a:blip r:embed="rId3"/>
          <a:stretch>
            <a:fillRect/>
          </a:stretch>
        </p:blipFill>
        <p:spPr>
          <a:xfrm>
            <a:off x="5691226" y="5212700"/>
            <a:ext cx="6120771" cy="1066801"/>
          </a:xfrm>
          <a:prstGeom prst="rect">
            <a:avLst/>
          </a:prstGeom>
        </p:spPr>
      </p:pic>
      <p:sp>
        <p:nvSpPr>
          <p:cNvPr id="12" name="Rectangle 11">
            <a:extLst>
              <a:ext uri="{FF2B5EF4-FFF2-40B4-BE49-F238E27FC236}">
                <a16:creationId xmlns:a16="http://schemas.microsoft.com/office/drawing/2014/main" id="{800111C0-D70F-4131-94A1-5672A1E2A2F1}"/>
              </a:ext>
            </a:extLst>
          </p:cNvPr>
          <p:cNvSpPr/>
          <p:nvPr/>
        </p:nvSpPr>
        <p:spPr>
          <a:xfrm>
            <a:off x="5691226" y="5756989"/>
            <a:ext cx="6009362" cy="52251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839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2D11F-F9A0-4846-A457-5A8F77089C9B}"/>
              </a:ext>
            </a:extLst>
          </p:cNvPr>
          <p:cNvSpPr txBox="1"/>
          <p:nvPr/>
        </p:nvSpPr>
        <p:spPr>
          <a:xfrm>
            <a:off x="1665753" y="2115628"/>
            <a:ext cx="209026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as It Was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(~1997)</a:t>
            </a:r>
          </a:p>
        </p:txBody>
      </p:sp>
      <p:pic>
        <p:nvPicPr>
          <p:cNvPr id="3" name="Picture 2">
            <a:extLst>
              <a:ext uri="{FF2B5EF4-FFF2-40B4-BE49-F238E27FC236}">
                <a16:creationId xmlns:a16="http://schemas.microsoft.com/office/drawing/2014/main" id="{CB991508-5346-42F4-9B92-286FDECECEEF}"/>
              </a:ext>
            </a:extLst>
          </p:cNvPr>
          <p:cNvPicPr>
            <a:picLocks noChangeAspect="1"/>
          </p:cNvPicPr>
          <p:nvPr/>
        </p:nvPicPr>
        <p:blipFill>
          <a:blip r:embed="rId2"/>
          <a:stretch>
            <a:fillRect/>
          </a:stretch>
        </p:blipFill>
        <p:spPr>
          <a:xfrm>
            <a:off x="5120420" y="428625"/>
            <a:ext cx="6734171" cy="6000749"/>
          </a:xfrm>
          <a:prstGeom prst="rect">
            <a:avLst/>
          </a:prstGeom>
          <a:noFill/>
          <a:ln cap="flat">
            <a:noFill/>
          </a:ln>
        </p:spPr>
      </p:pic>
    </p:spTree>
    <p:extLst>
      <p:ext uri="{BB962C8B-B14F-4D97-AF65-F5344CB8AC3E}">
        <p14:creationId xmlns:p14="http://schemas.microsoft.com/office/powerpoint/2010/main" val="3405070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CEB653-550A-48D6-8D67-D19A074B660A}"/>
              </a:ext>
            </a:extLst>
          </p:cNvPr>
          <p:cNvSpPr txBox="1"/>
          <p:nvPr/>
        </p:nvSpPr>
        <p:spPr>
          <a:xfrm>
            <a:off x="336276" y="606180"/>
            <a:ext cx="4858710" cy="35394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Today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Typed Functional  Programming Techniques are Used Everywhere</a:t>
            </a:r>
          </a:p>
        </p:txBody>
      </p:sp>
      <p:pic>
        <p:nvPicPr>
          <p:cNvPr id="3" name="Picture 2">
            <a:extLst>
              <a:ext uri="{FF2B5EF4-FFF2-40B4-BE49-F238E27FC236}">
                <a16:creationId xmlns:a16="http://schemas.microsoft.com/office/drawing/2014/main" id="{204CAD64-FD25-4D10-B7D4-59585E1081F9}"/>
              </a:ext>
            </a:extLst>
          </p:cNvPr>
          <p:cNvPicPr>
            <a:picLocks noChangeAspect="1"/>
          </p:cNvPicPr>
          <p:nvPr/>
        </p:nvPicPr>
        <p:blipFill>
          <a:blip r:embed="rId2"/>
          <a:stretch>
            <a:fillRect/>
          </a:stretch>
        </p:blipFill>
        <p:spPr>
          <a:xfrm>
            <a:off x="5879892" y="1136405"/>
            <a:ext cx="2503055" cy="2126449"/>
          </a:xfrm>
          <a:prstGeom prst="rect">
            <a:avLst/>
          </a:prstGeom>
        </p:spPr>
      </p:pic>
      <p:pic>
        <p:nvPicPr>
          <p:cNvPr id="5124" name="Picture 4" descr="Functional Programming in Python: When and How to Use It – Real Python">
            <a:extLst>
              <a:ext uri="{FF2B5EF4-FFF2-40B4-BE49-F238E27FC236}">
                <a16:creationId xmlns:a16="http://schemas.microsoft.com/office/drawing/2014/main" id="{BF7E3CCD-C82F-416F-882D-734CACB39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075" y="1488937"/>
            <a:ext cx="3153630" cy="17739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unctional Programming in JavaScript | Learn Pure &amp;amp; Impure Functions">
            <a:extLst>
              <a:ext uri="{FF2B5EF4-FFF2-40B4-BE49-F238E27FC236}">
                <a16:creationId xmlns:a16="http://schemas.microsoft.com/office/drawing/2014/main" id="{7CF40754-FFC0-4CCE-9C10-F6AC085E9C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93" r="52739" b="8627"/>
          <a:stretch/>
        </p:blipFill>
        <p:spPr bwMode="auto">
          <a:xfrm>
            <a:off x="9175599" y="3595147"/>
            <a:ext cx="2299843" cy="22446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unctional Programming in C#: Classic Programming Techniques for Modern  Projects: Sturm, Oliver: 9780470744581: Amazon.com: Books">
            <a:extLst>
              <a:ext uri="{FF2B5EF4-FFF2-40B4-BE49-F238E27FC236}">
                <a16:creationId xmlns:a16="http://schemas.microsoft.com/office/drawing/2014/main" id="{EFCBEEED-F132-4490-8AD0-596CE6F0E6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6436" y="4034282"/>
            <a:ext cx="1535146" cy="193443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earn Functional Programming in Java - Full Course">
            <a:extLst>
              <a:ext uri="{FF2B5EF4-FFF2-40B4-BE49-F238E27FC236}">
                <a16:creationId xmlns:a16="http://schemas.microsoft.com/office/drawing/2014/main" id="{ECCC34C6-B2C7-49FF-B21D-2535ECCB77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9978" y="2598538"/>
            <a:ext cx="2952750" cy="16609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6156" name="Picture 12" descr="Elm, original, wordmark, logo Free Icon of Devicon">
            <a:extLst>
              <a:ext uri="{FF2B5EF4-FFF2-40B4-BE49-F238E27FC236}">
                <a16:creationId xmlns:a16="http://schemas.microsoft.com/office/drawing/2014/main" id="{71305C61-21FA-42FC-93C3-4DABAB5A0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6454" y="3180644"/>
            <a:ext cx="1798648" cy="179864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Why we use Kotlin for Android Application Development | by RIAG Digital |  RIAG Digital Techblog | Medium">
            <a:extLst>
              <a:ext uri="{FF2B5EF4-FFF2-40B4-BE49-F238E27FC236}">
                <a16:creationId xmlns:a16="http://schemas.microsoft.com/office/drawing/2014/main" id="{F75D2D52-13F1-4219-B68F-55876DB4F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2689" y="4804122"/>
            <a:ext cx="2407215" cy="13961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F6BBC9-E259-43FF-81F3-772E9DF62E83}"/>
              </a:ext>
            </a:extLst>
          </p:cNvPr>
          <p:cNvSpPr txBox="1"/>
          <p:nvPr/>
        </p:nvSpPr>
        <p:spPr>
          <a:xfrm>
            <a:off x="254655" y="622469"/>
            <a:ext cx="4975945" cy="298543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World Today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Strongly Typed Functional  Programming Languages are Usable Everywhere</a:t>
            </a:r>
          </a:p>
        </p:txBody>
      </p:sp>
      <p:pic>
        <p:nvPicPr>
          <p:cNvPr id="6146" name="Picture 2" descr="Hands On F# - Rezwan&amp;#39;s Blog">
            <a:extLst>
              <a:ext uri="{FF2B5EF4-FFF2-40B4-BE49-F238E27FC236}">
                <a16:creationId xmlns:a16="http://schemas.microsoft.com/office/drawing/2014/main" id="{39430FFE-0E44-4795-84BE-0512275F6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9816" y="682487"/>
            <a:ext cx="2294976" cy="10709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ala (programming language) - Wikipedia">
            <a:extLst>
              <a:ext uri="{FF2B5EF4-FFF2-40B4-BE49-F238E27FC236}">
                <a16:creationId xmlns:a16="http://schemas.microsoft.com/office/drawing/2014/main" id="{32395BC6-FEDF-498F-ABEF-62D4FB855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9642" y="2173899"/>
            <a:ext cx="2238727" cy="102495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ow to Learn Apple Swift 5 Online - Macworld UK">
            <a:extLst>
              <a:ext uri="{FF2B5EF4-FFF2-40B4-BE49-F238E27FC236}">
                <a16:creationId xmlns:a16="http://schemas.microsoft.com/office/drawing/2014/main" id="{C3EF1EF8-D3D1-4D77-8FBA-F8F52CF0E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360" y="3470317"/>
            <a:ext cx="2051708" cy="115408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log | App&amp;#39;n&amp;#39;roll | Venture building company">
            <a:extLst>
              <a:ext uri="{FF2B5EF4-FFF2-40B4-BE49-F238E27FC236}">
                <a16:creationId xmlns:a16="http://schemas.microsoft.com/office/drawing/2014/main" id="{61480126-C86B-4BC1-B8F0-B4C9102FA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8433" y="734246"/>
            <a:ext cx="2381471" cy="12451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Caml Logo Vector">
            <a:extLst>
              <a:ext uri="{FF2B5EF4-FFF2-40B4-BE49-F238E27FC236}">
                <a16:creationId xmlns:a16="http://schemas.microsoft.com/office/drawing/2014/main" id="{4D27DF5D-51B5-45B6-9134-043D201702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412" y="1690414"/>
            <a:ext cx="2832588" cy="15736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sonML">
            <a:extLst>
              <a:ext uri="{FF2B5EF4-FFF2-40B4-BE49-F238E27FC236}">
                <a16:creationId xmlns:a16="http://schemas.microsoft.com/office/drawing/2014/main" id="{978B005A-9881-4971-93F4-6F02F82669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3017" y="4895862"/>
            <a:ext cx="3214395" cy="12127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1036" name="Picture 12" descr="Isar - Intelligible semi-automated reasoning">
            <a:extLst>
              <a:ext uri="{FF2B5EF4-FFF2-40B4-BE49-F238E27FC236}">
                <a16:creationId xmlns:a16="http://schemas.microsoft.com/office/drawing/2014/main" id="{8A13646D-FBAC-4129-826C-A599D2E67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836" y="3513896"/>
            <a:ext cx="19050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mildlypenis - Coq is a programming language / formal theorem prover. This is its logo.">
            <a:extLst>
              <a:ext uri="{FF2B5EF4-FFF2-40B4-BE49-F238E27FC236}">
                <a16:creationId xmlns:a16="http://schemas.microsoft.com/office/drawing/2014/main" id="{02F3BF38-BDB8-4D6D-84C5-72F94E1F3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10" y="4008012"/>
            <a:ext cx="1566311" cy="15663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mily DAG of ML, and related languages, with timeline]">
            <a:extLst>
              <a:ext uri="{FF2B5EF4-FFF2-40B4-BE49-F238E27FC236}">
                <a16:creationId xmlns:a16="http://schemas.microsoft.com/office/drawing/2014/main" id="{9B44194B-4F2A-45F3-9A14-1BFE52D7D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461" y="1097115"/>
            <a:ext cx="4613321" cy="2859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ef History of Haskell">
            <a:extLst>
              <a:ext uri="{FF2B5EF4-FFF2-40B4-BE49-F238E27FC236}">
                <a16:creationId xmlns:a16="http://schemas.microsoft.com/office/drawing/2014/main" id="{FD38148A-FCB8-45EB-A6D1-83E6B1972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9836" y="4570289"/>
            <a:ext cx="2676671" cy="17336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919926-9239-44C5-A272-37B7948DA4ED}"/>
              </a:ext>
            </a:extLst>
          </p:cNvPr>
          <p:cNvSpPr txBox="1"/>
          <p:nvPr/>
        </p:nvSpPr>
        <p:spPr>
          <a:xfrm>
            <a:off x="430152" y="407026"/>
            <a:ext cx="4829604"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Rollback to 80s-90s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Strongly typed </a:t>
            </a:r>
            <a:r>
              <a:rPr lang="en-GB" sz="2800" dirty="0">
                <a:solidFill>
                  <a:srgbClr val="000000"/>
                </a:solidFill>
                <a:latin typeface="Calibri"/>
              </a:rPr>
              <a:t>FP was</a:t>
            </a:r>
            <a:r>
              <a:rPr lang="en-GB" sz="2800" b="0" i="0" u="none" strike="noStrike" kern="1200" cap="none" spc="0" baseline="0" dirty="0">
                <a:solidFill>
                  <a:srgbClr val="000000"/>
                </a:solidFill>
                <a:uFillTx/>
                <a:latin typeface="Calibri"/>
              </a:rPr>
              <a:t> small but active tribe.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Rooted in theorem proving, theory, Standard ML, Haskell, OCaml, experiments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0" cap="none" spc="0" baseline="0" dirty="0">
              <a:solidFill>
                <a:srgbClr val="000000"/>
              </a:solidFill>
              <a:uFillTx/>
              <a:latin typeface="Calibri"/>
            </a:endParaRPr>
          </a:p>
        </p:txBody>
      </p:sp>
      <p:pic>
        <p:nvPicPr>
          <p:cNvPr id="3" name="Picture 2">
            <a:extLst>
              <a:ext uri="{FF2B5EF4-FFF2-40B4-BE49-F238E27FC236}">
                <a16:creationId xmlns:a16="http://schemas.microsoft.com/office/drawing/2014/main" id="{35036423-BA46-4227-9A0B-0B12860B9D90}"/>
              </a:ext>
            </a:extLst>
          </p:cNvPr>
          <p:cNvPicPr>
            <a:picLocks noChangeAspect="1"/>
          </p:cNvPicPr>
          <p:nvPr/>
        </p:nvPicPr>
        <p:blipFill>
          <a:blip r:embed="rId6"/>
          <a:stretch>
            <a:fillRect/>
          </a:stretch>
        </p:blipFill>
        <p:spPr>
          <a:xfrm>
            <a:off x="5953403" y="338523"/>
            <a:ext cx="3027718" cy="1789620"/>
          </a:xfrm>
          <a:prstGeom prst="rect">
            <a:avLst/>
          </a:prstGeom>
          <a:noFill/>
          <a:ln cap="flat">
            <a:noFill/>
          </a:ln>
        </p:spPr>
      </p:pic>
      <p:pic>
        <p:nvPicPr>
          <p:cNvPr id="1026" name="Picture 2">
            <a:extLst>
              <a:ext uri="{FF2B5EF4-FFF2-40B4-BE49-F238E27FC236}">
                <a16:creationId xmlns:a16="http://schemas.microsoft.com/office/drawing/2014/main" id="{72AFEA3A-A633-4E92-AB2B-03007FAEE4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5012" y="2965651"/>
            <a:ext cx="1120112" cy="1410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CF650E-9D34-4391-855E-BACCB3E33651}"/>
              </a:ext>
            </a:extLst>
          </p:cNvPr>
          <p:cNvPicPr>
            <a:picLocks noChangeAspect="1"/>
          </p:cNvPicPr>
          <p:nvPr/>
        </p:nvPicPr>
        <p:blipFill>
          <a:blip r:embed="rId8"/>
          <a:stretch>
            <a:fillRect/>
          </a:stretch>
        </p:blipFill>
        <p:spPr>
          <a:xfrm>
            <a:off x="5635877" y="5152196"/>
            <a:ext cx="3345244" cy="1135962"/>
          </a:xfrm>
          <a:prstGeom prst="rect">
            <a:avLst/>
          </a:prstGeom>
        </p:spPr>
      </p:pic>
      <p:pic>
        <p:nvPicPr>
          <p:cNvPr id="1030" name="Picture 6" descr="Index of /pub/wikimedia/images/wikipedia/fi/8/81/">
            <a:extLst>
              <a:ext uri="{FF2B5EF4-FFF2-40B4-BE49-F238E27FC236}">
                <a16:creationId xmlns:a16="http://schemas.microsoft.com/office/drawing/2014/main" id="{8DDB93EE-020F-4545-8F84-ED1012F880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2583" y="118650"/>
            <a:ext cx="1394212" cy="8086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90E05A6-84EE-4362-907B-8CEE8DAF99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4448" y="2331403"/>
            <a:ext cx="1219200" cy="552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103CAE-C8B5-4081-8903-BDA6521FAFA9}"/>
              </a:ext>
            </a:extLst>
          </p:cNvPr>
          <p:cNvSpPr txBox="1"/>
          <p:nvPr/>
        </p:nvSpPr>
        <p:spPr>
          <a:xfrm>
            <a:off x="301047" y="1283178"/>
            <a:ext cx="4907347" cy="132343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 Object-Oriented Tidal Wave, 1986-1998</a:t>
            </a:r>
          </a:p>
        </p:txBody>
      </p:sp>
      <p:pic>
        <p:nvPicPr>
          <p:cNvPr id="3" name="Picture 2" descr="911-tidal-wave-04">
            <a:extLst>
              <a:ext uri="{FF2B5EF4-FFF2-40B4-BE49-F238E27FC236}">
                <a16:creationId xmlns:a16="http://schemas.microsoft.com/office/drawing/2014/main" id="{C65A3F8A-6C10-4539-A38F-5B6FB914C58B}"/>
              </a:ext>
            </a:extLst>
          </p:cNvPr>
          <p:cNvPicPr>
            <a:picLocks noChangeAspect="1"/>
          </p:cNvPicPr>
          <p:nvPr/>
        </p:nvPicPr>
        <p:blipFill>
          <a:blip r:embed="rId2"/>
          <a:srcRect/>
          <a:stretch>
            <a:fillRect/>
          </a:stretch>
        </p:blipFill>
        <p:spPr>
          <a:xfrm>
            <a:off x="5478179" y="1008180"/>
            <a:ext cx="6057323" cy="4040184"/>
          </a:xfrm>
          <a:prstGeom prst="rect">
            <a:avLst/>
          </a:prstGeom>
          <a:noFill/>
          <a:ln cap="flat">
            <a:noFill/>
          </a:ln>
        </p:spPr>
      </p:pic>
      <p:sp>
        <p:nvSpPr>
          <p:cNvPr id="4" name="Rectangle 2">
            <a:extLst>
              <a:ext uri="{FF2B5EF4-FFF2-40B4-BE49-F238E27FC236}">
                <a16:creationId xmlns:a16="http://schemas.microsoft.com/office/drawing/2014/main" id="{512BE7C1-506D-496A-A9BF-5632BE726614}"/>
              </a:ext>
            </a:extLst>
          </p:cNvPr>
          <p:cNvSpPr/>
          <p:nvPr/>
        </p:nvSpPr>
        <p:spPr>
          <a:xfrm>
            <a:off x="-85229" y="3304385"/>
            <a:ext cx="5679897" cy="3046988"/>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kern="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A story in itself, colossal impact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Platform Companies (</a:t>
            </a:r>
            <a:r>
              <a:rPr lang="en-GB" sz="2400" b="0" i="0" u="none" strike="noStrike" kern="0" cap="none" spc="0" baseline="0" dirty="0" err="1">
                <a:solidFill>
                  <a:srgbClr val="000000"/>
                </a:solidFill>
                <a:uFillTx/>
                <a:latin typeface="Calibri"/>
              </a:rPr>
              <a:t>Obj</a:t>
            </a:r>
            <a:r>
              <a:rPr lang="en-GB" sz="2400" b="0" i="0" u="none" strike="noStrike" kern="0" cap="none" spc="0" baseline="0" dirty="0">
                <a:solidFill>
                  <a:srgbClr val="000000"/>
                </a:solidFill>
                <a:uFillTx/>
                <a:latin typeface="Calibri"/>
              </a:rPr>
              <a:t>-C, C++,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Microsoft (C++,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CS Academia (Java)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0" cap="none" spc="0" baseline="0" dirty="0">
                <a:solidFill>
                  <a:srgbClr val="000000"/>
                </a:solidFill>
                <a:uFillTx/>
                <a:latin typeface="Calibri"/>
              </a:rPr>
              <a:t>On Every Programming Language</a:t>
            </a:r>
          </a:p>
        </p:txBody>
      </p:sp>
      <p:pic>
        <p:nvPicPr>
          <p:cNvPr id="5" name="Picture 4">
            <a:extLst>
              <a:ext uri="{FF2B5EF4-FFF2-40B4-BE49-F238E27FC236}">
                <a16:creationId xmlns:a16="http://schemas.microsoft.com/office/drawing/2014/main" id="{68D2876C-7479-4FA2-A3CD-491C773DC65D}"/>
              </a:ext>
            </a:extLst>
          </p:cNvPr>
          <p:cNvPicPr>
            <a:picLocks noChangeAspect="1"/>
          </p:cNvPicPr>
          <p:nvPr/>
        </p:nvPicPr>
        <p:blipFill>
          <a:blip r:embed="rId3"/>
          <a:stretch>
            <a:fillRect/>
          </a:stretch>
        </p:blipFill>
        <p:spPr>
          <a:xfrm>
            <a:off x="656498" y="3207128"/>
            <a:ext cx="4486275" cy="590550"/>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64668-E445-4219-A4FC-2B18A19204F3}"/>
              </a:ext>
            </a:extLst>
          </p:cNvPr>
          <p:cNvSpPr txBox="1"/>
          <p:nvPr/>
        </p:nvSpPr>
        <p:spPr>
          <a:xfrm>
            <a:off x="288759" y="1258278"/>
            <a:ext cx="3962808" cy="25545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1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Find something else to believe in</a:t>
            </a:r>
          </a:p>
        </p:txBody>
      </p:sp>
      <p:pic>
        <p:nvPicPr>
          <p:cNvPr id="3" name="Picture 2" descr="Explainer: what is postmodernism?">
            <a:extLst>
              <a:ext uri="{FF2B5EF4-FFF2-40B4-BE49-F238E27FC236}">
                <a16:creationId xmlns:a16="http://schemas.microsoft.com/office/drawing/2014/main" id="{1CD8C309-F440-4D32-BCE8-17B61E89F0E3}"/>
              </a:ext>
            </a:extLst>
          </p:cNvPr>
          <p:cNvPicPr>
            <a:picLocks noChangeAspect="1"/>
          </p:cNvPicPr>
          <p:nvPr/>
        </p:nvPicPr>
        <p:blipFill>
          <a:blip r:embed="rId2"/>
          <a:srcRect/>
          <a:stretch>
            <a:fillRect/>
          </a:stretch>
        </p:blipFill>
        <p:spPr>
          <a:xfrm>
            <a:off x="4297835" y="711202"/>
            <a:ext cx="7182657" cy="4790834"/>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4E1DE-E4DE-4D22-84D2-A457DB1C54A0}"/>
              </a:ext>
            </a:extLst>
          </p:cNvPr>
          <p:cNvSpPr txBox="1"/>
          <p:nvPr/>
        </p:nvSpPr>
        <p:spPr>
          <a:xfrm>
            <a:off x="291529" y="1228397"/>
            <a:ext cx="4872376" cy="563231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2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Retreat to the fort! </a:t>
            </a:r>
            <a:r>
              <a:rPr lang="en-GB" sz="4000" b="0" i="0" u="none" strike="noStrike" kern="0" cap="none" spc="0" baseline="0" dirty="0">
                <a:solidFill>
                  <a:srgbClr val="000000"/>
                </a:solidFill>
                <a:uFillTx/>
                <a:latin typeface="Calibri"/>
              </a:rPr>
              <a:t>Focus on F</a:t>
            </a:r>
            <a:r>
              <a:rPr lang="en-GB" sz="4000" b="0" i="0" u="none" strike="noStrike" kern="1200" cap="none" spc="0" baseline="0" dirty="0">
                <a:solidFill>
                  <a:srgbClr val="000000"/>
                </a:solidFill>
                <a:uFillTx/>
                <a:latin typeface="Calibri"/>
              </a:rPr>
              <a:t>oundations! Focus on Pure Functional! (and variations)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p:txBody>
      </p:sp>
      <p:pic>
        <p:nvPicPr>
          <p:cNvPr id="3" name="Picture 2" descr="I Love Logic: College Ruled Journal - Blank Lined Notebook: Amazon.co.uk:  Skinner, J M: 9781070813820: Books">
            <a:extLst>
              <a:ext uri="{FF2B5EF4-FFF2-40B4-BE49-F238E27FC236}">
                <a16:creationId xmlns:a16="http://schemas.microsoft.com/office/drawing/2014/main" id="{1A826504-A0E7-483D-9D52-0467C3B63A85}"/>
              </a:ext>
            </a:extLst>
          </p:cNvPr>
          <p:cNvPicPr>
            <a:picLocks noChangeAspect="1"/>
          </p:cNvPicPr>
          <p:nvPr/>
        </p:nvPicPr>
        <p:blipFill>
          <a:blip r:embed="rId2"/>
          <a:srcRect/>
          <a:stretch>
            <a:fillRect/>
          </a:stretch>
        </p:blipFill>
        <p:spPr>
          <a:xfrm>
            <a:off x="7755920" y="331561"/>
            <a:ext cx="3734446" cy="5599721"/>
          </a:xfrm>
          <a:prstGeom prst="rect">
            <a:avLst/>
          </a:prstGeom>
          <a:noFill/>
          <a:ln cap="flat">
            <a:noFill/>
          </a:ln>
        </p:spPr>
      </p:pic>
      <p:pic>
        <p:nvPicPr>
          <p:cNvPr id="7170" name="Picture 2" descr="A Theory of Objects (Monographs in Computer Science): Amazon.co.uk: Martin  Abadi, L. Cardelli: 9780387947754: Books">
            <a:extLst>
              <a:ext uri="{FF2B5EF4-FFF2-40B4-BE49-F238E27FC236}">
                <a16:creationId xmlns:a16="http://schemas.microsoft.com/office/drawing/2014/main" id="{B812CBDE-764A-435B-B438-144B1AD9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2139" y="3429000"/>
            <a:ext cx="2022109" cy="320258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37D072D-0177-42CE-9CFD-E33AE7160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96" y="3885546"/>
            <a:ext cx="1717900" cy="25446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C97B5B-E5FB-4A0D-9235-24ED88F0E879}"/>
              </a:ext>
            </a:extLst>
          </p:cNvPr>
          <p:cNvPicPr>
            <a:picLocks noChangeAspect="1"/>
          </p:cNvPicPr>
          <p:nvPr/>
        </p:nvPicPr>
        <p:blipFill>
          <a:blip r:embed="rId5"/>
          <a:stretch>
            <a:fillRect/>
          </a:stretch>
        </p:blipFill>
        <p:spPr>
          <a:xfrm>
            <a:off x="5841910" y="5515879"/>
            <a:ext cx="3929961" cy="1115704"/>
          </a:xfrm>
          <a:prstGeom prst="rect">
            <a:avLst/>
          </a:prstGeom>
          <a:ln>
            <a:solidFill>
              <a:schemeClr val="tx1"/>
            </a:solidFill>
          </a:ln>
        </p:spPr>
      </p:pic>
      <p:pic>
        <p:nvPicPr>
          <p:cNvPr id="5" name="Picture 4">
            <a:extLst>
              <a:ext uri="{FF2B5EF4-FFF2-40B4-BE49-F238E27FC236}">
                <a16:creationId xmlns:a16="http://schemas.microsoft.com/office/drawing/2014/main" id="{705FAF4E-8AF8-4FF3-99D1-088F50D71C39}"/>
              </a:ext>
            </a:extLst>
          </p:cNvPr>
          <p:cNvPicPr>
            <a:picLocks noChangeAspect="1"/>
          </p:cNvPicPr>
          <p:nvPr/>
        </p:nvPicPr>
        <p:blipFill>
          <a:blip r:embed="rId6"/>
          <a:stretch>
            <a:fillRect/>
          </a:stretch>
        </p:blipFill>
        <p:spPr>
          <a:xfrm>
            <a:off x="5469071" y="36907"/>
            <a:ext cx="4029075" cy="1028700"/>
          </a:xfrm>
          <a:prstGeom prst="rect">
            <a:avLst/>
          </a:prstGeom>
          <a:ln>
            <a:solidFill>
              <a:schemeClr val="tx1"/>
            </a:solidFill>
          </a:ln>
        </p:spPr>
      </p:pic>
      <p:pic>
        <p:nvPicPr>
          <p:cNvPr id="7174" name="Picture 6" descr="GitHub - thinkphp/haskell-training: Experiments with Haskell.">
            <a:extLst>
              <a:ext uri="{FF2B5EF4-FFF2-40B4-BE49-F238E27FC236}">
                <a16:creationId xmlns:a16="http://schemas.microsoft.com/office/drawing/2014/main" id="{A3E4E421-F3EA-4A7E-BB13-A8016345C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68" y="4791886"/>
            <a:ext cx="4105275" cy="1638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4E1DE-E4DE-4D22-84D2-A457DB1C54A0}"/>
              </a:ext>
            </a:extLst>
          </p:cNvPr>
          <p:cNvSpPr txBox="1"/>
          <p:nvPr/>
        </p:nvSpPr>
        <p:spPr>
          <a:xfrm>
            <a:off x="469441" y="1228397"/>
            <a:ext cx="4462272"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3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Verify the stuff using functional/theory tools!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p:txBody>
      </p:sp>
      <p:pic>
        <p:nvPicPr>
          <p:cNvPr id="13318" name="Picture 6" descr="Extended Static Checking for Java Cormac Flanagan Joint">
            <a:extLst>
              <a:ext uri="{FF2B5EF4-FFF2-40B4-BE49-F238E27FC236}">
                <a16:creationId xmlns:a16="http://schemas.microsoft.com/office/drawing/2014/main" id="{DFF72516-A1DF-48D8-9A30-E6415D014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230" y="622789"/>
            <a:ext cx="3741615" cy="280621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PT - The Static Driver Verifier Research Platform PowerPoint Presentation  - ID:3371111">
            <a:extLst>
              <a:ext uri="{FF2B5EF4-FFF2-40B4-BE49-F238E27FC236}">
                <a16:creationId xmlns:a16="http://schemas.microsoft.com/office/drawing/2014/main" id="{70FB51AA-3500-41DD-AD13-4D10D97C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0289" y="2336800"/>
            <a:ext cx="4840328" cy="36302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320" name="Picture 8" descr="Spec# – Programming Methodology Group | ETH Zurich">
            <a:extLst>
              <a:ext uri="{FF2B5EF4-FFF2-40B4-BE49-F238E27FC236}">
                <a16:creationId xmlns:a16="http://schemas.microsoft.com/office/drawing/2014/main" id="{32805775-26C1-4BDF-9646-870229438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712" y="3868128"/>
            <a:ext cx="3295650" cy="27051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3370A4-DD67-4518-9779-90E1FE6AC519}"/>
              </a:ext>
            </a:extLst>
          </p:cNvPr>
          <p:cNvPicPr>
            <a:picLocks noChangeAspect="1"/>
          </p:cNvPicPr>
          <p:nvPr/>
        </p:nvPicPr>
        <p:blipFill>
          <a:blip r:embed="rId5"/>
          <a:stretch>
            <a:fillRect/>
          </a:stretch>
        </p:blipFill>
        <p:spPr>
          <a:xfrm>
            <a:off x="7615483" y="4865930"/>
            <a:ext cx="4333875" cy="1857375"/>
          </a:xfrm>
          <a:prstGeom prst="rect">
            <a:avLst/>
          </a:prstGeom>
          <a:ln>
            <a:solidFill>
              <a:schemeClr val="tx1"/>
            </a:solidFill>
          </a:ln>
        </p:spPr>
      </p:pic>
      <p:sp>
        <p:nvSpPr>
          <p:cNvPr id="7" name="TextBox 6">
            <a:extLst>
              <a:ext uri="{FF2B5EF4-FFF2-40B4-BE49-F238E27FC236}">
                <a16:creationId xmlns:a16="http://schemas.microsoft.com/office/drawing/2014/main" id="{E666F390-3227-40BB-875D-4A871ACF8412}"/>
              </a:ext>
            </a:extLst>
          </p:cNvPr>
          <p:cNvSpPr txBox="1"/>
          <p:nvPr/>
        </p:nvSpPr>
        <p:spPr>
          <a:xfrm>
            <a:off x="9680453" y="1720849"/>
            <a:ext cx="2373663" cy="369332"/>
          </a:xfrm>
          <a:prstGeom prst="rect">
            <a:avLst/>
          </a:prstGeom>
          <a:noFill/>
        </p:spPr>
        <p:txBody>
          <a:bodyPr wrap="none" rtlCol="0">
            <a:spAutoFit/>
          </a:bodyPr>
          <a:lstStyle/>
          <a:p>
            <a:r>
              <a:rPr lang="en-GB" dirty="0"/>
              <a:t>+ many other examples</a:t>
            </a:r>
          </a:p>
        </p:txBody>
      </p:sp>
    </p:spTree>
    <p:extLst>
      <p:ext uri="{BB962C8B-B14F-4D97-AF65-F5344CB8AC3E}">
        <p14:creationId xmlns:p14="http://schemas.microsoft.com/office/powerpoint/2010/main" val="354839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62A40-C629-4FDE-AF2B-9CA43EADDA0A}"/>
              </a:ext>
            </a:extLst>
          </p:cNvPr>
          <p:cNvSpPr txBox="1"/>
          <p:nvPr/>
        </p:nvSpPr>
        <p:spPr>
          <a:xfrm>
            <a:off x="1847686" y="920621"/>
            <a:ext cx="8496628"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 meta-talk about a meta-language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Loosely based on HOPL IV paper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From 1970s to 2021</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From Milner, Newey, Morris to Today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CD00E-2544-42CC-A79B-BBBFD491B1DD}"/>
              </a:ext>
            </a:extLst>
          </p:cNvPr>
          <p:cNvSpPr txBox="1"/>
          <p:nvPr/>
        </p:nvSpPr>
        <p:spPr>
          <a:xfrm>
            <a:off x="217063" y="1314795"/>
            <a:ext cx="5204560"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a:t>
            </a:r>
            <a:r>
              <a:rPr lang="en-GB" sz="4000" dirty="0">
                <a:solidFill>
                  <a:srgbClr val="000000"/>
                </a:solidFill>
                <a:latin typeface="Calibri"/>
              </a:rPr>
              <a:t>4</a:t>
            </a:r>
            <a:r>
              <a:rPr lang="en-GB" sz="4000" b="0" i="0" u="none" strike="noStrike" kern="1200" cap="none" spc="0" baseline="0" dirty="0">
                <a:solidFill>
                  <a:srgbClr val="000000"/>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Oh yeah! Get my language running on those object VMs!</a:t>
            </a: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 </a:t>
            </a:r>
          </a:p>
        </p:txBody>
      </p:sp>
      <p:pic>
        <p:nvPicPr>
          <p:cNvPr id="4" name="Picture 3">
            <a:extLst>
              <a:ext uri="{FF2B5EF4-FFF2-40B4-BE49-F238E27FC236}">
                <a16:creationId xmlns:a16="http://schemas.microsoft.com/office/drawing/2014/main" id="{8A2CBBE7-40AE-4997-A982-95970FFD689E}"/>
              </a:ext>
            </a:extLst>
          </p:cNvPr>
          <p:cNvPicPr>
            <a:picLocks noChangeAspect="1"/>
          </p:cNvPicPr>
          <p:nvPr/>
        </p:nvPicPr>
        <p:blipFill>
          <a:blip r:embed="rId2"/>
          <a:stretch>
            <a:fillRect/>
          </a:stretch>
        </p:blipFill>
        <p:spPr>
          <a:xfrm>
            <a:off x="6068697" y="2955512"/>
            <a:ext cx="2341624" cy="504218"/>
          </a:xfrm>
          <a:prstGeom prst="rect">
            <a:avLst/>
          </a:prstGeom>
        </p:spPr>
      </p:pic>
      <p:pic>
        <p:nvPicPr>
          <p:cNvPr id="5" name="Picture 4">
            <a:extLst>
              <a:ext uri="{FF2B5EF4-FFF2-40B4-BE49-F238E27FC236}">
                <a16:creationId xmlns:a16="http://schemas.microsoft.com/office/drawing/2014/main" id="{B90E961B-2401-474E-A4C3-B478578F4B2C}"/>
              </a:ext>
            </a:extLst>
          </p:cNvPr>
          <p:cNvPicPr>
            <a:picLocks noChangeAspect="1"/>
          </p:cNvPicPr>
          <p:nvPr/>
        </p:nvPicPr>
        <p:blipFill>
          <a:blip r:embed="rId3"/>
          <a:stretch>
            <a:fillRect/>
          </a:stretch>
        </p:blipFill>
        <p:spPr>
          <a:xfrm>
            <a:off x="6215647" y="3613562"/>
            <a:ext cx="5084912" cy="1230634"/>
          </a:xfrm>
          <a:prstGeom prst="rect">
            <a:avLst/>
          </a:prstGeom>
          <a:ln>
            <a:solidFill>
              <a:schemeClr val="accent1"/>
            </a:solidFill>
          </a:ln>
        </p:spPr>
      </p:pic>
      <p:pic>
        <p:nvPicPr>
          <p:cNvPr id="6" name="Picture 5">
            <a:extLst>
              <a:ext uri="{FF2B5EF4-FFF2-40B4-BE49-F238E27FC236}">
                <a16:creationId xmlns:a16="http://schemas.microsoft.com/office/drawing/2014/main" id="{2A4682A2-8DA8-451F-B34C-F18AB8E794ED}"/>
              </a:ext>
            </a:extLst>
          </p:cNvPr>
          <p:cNvPicPr>
            <a:picLocks noChangeAspect="1"/>
          </p:cNvPicPr>
          <p:nvPr/>
        </p:nvPicPr>
        <p:blipFill>
          <a:blip r:embed="rId4"/>
          <a:stretch>
            <a:fillRect/>
          </a:stretch>
        </p:blipFill>
        <p:spPr>
          <a:xfrm>
            <a:off x="6096000" y="5183350"/>
            <a:ext cx="5204559" cy="1213543"/>
          </a:xfrm>
          <a:prstGeom prst="rect">
            <a:avLst/>
          </a:prstGeom>
          <a:ln>
            <a:solidFill>
              <a:schemeClr val="accent1"/>
            </a:solidFill>
          </a:ln>
        </p:spPr>
      </p:pic>
      <p:pic>
        <p:nvPicPr>
          <p:cNvPr id="7" name="Picture 6">
            <a:extLst>
              <a:ext uri="{FF2B5EF4-FFF2-40B4-BE49-F238E27FC236}">
                <a16:creationId xmlns:a16="http://schemas.microsoft.com/office/drawing/2014/main" id="{63BA4749-FB43-4959-8BC8-B6E8EE9702B1}"/>
              </a:ext>
            </a:extLst>
          </p:cNvPr>
          <p:cNvPicPr>
            <a:picLocks noChangeAspect="1"/>
          </p:cNvPicPr>
          <p:nvPr/>
        </p:nvPicPr>
        <p:blipFill>
          <a:blip r:embed="rId5"/>
          <a:stretch>
            <a:fillRect/>
          </a:stretch>
        </p:blipFill>
        <p:spPr>
          <a:xfrm>
            <a:off x="8965783" y="4147691"/>
            <a:ext cx="2854387" cy="1393009"/>
          </a:xfrm>
          <a:prstGeom prst="rect">
            <a:avLst/>
          </a:prstGeom>
          <a:ln>
            <a:solidFill>
              <a:schemeClr val="accent1"/>
            </a:solidFill>
          </a:ln>
        </p:spPr>
      </p:pic>
      <p:pic>
        <p:nvPicPr>
          <p:cNvPr id="9218" name="Picture 2" descr="InterOperate (@inter_operate) | Twitter">
            <a:extLst>
              <a:ext uri="{FF2B5EF4-FFF2-40B4-BE49-F238E27FC236}">
                <a16:creationId xmlns:a16="http://schemas.microsoft.com/office/drawing/2014/main" id="{2ABB6688-28BD-47ED-B245-C6D0C87002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0650" y="272493"/>
            <a:ext cx="2683019" cy="26830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5A3F28-F932-43CA-A0DC-E40FBF5387F3}"/>
              </a:ext>
            </a:extLst>
          </p:cNvPr>
          <p:cNvSpPr txBox="1"/>
          <p:nvPr/>
        </p:nvSpPr>
        <p:spPr>
          <a:xfrm>
            <a:off x="8698279" y="3059668"/>
            <a:ext cx="2373663" cy="369332"/>
          </a:xfrm>
          <a:prstGeom prst="rect">
            <a:avLst/>
          </a:prstGeom>
          <a:noFill/>
        </p:spPr>
        <p:txBody>
          <a:bodyPr wrap="none" rtlCol="0">
            <a:spAutoFit/>
          </a:bodyPr>
          <a:lstStyle/>
          <a:p>
            <a:r>
              <a:rPr lang="en-GB" dirty="0"/>
              <a:t>+ many other examples</a:t>
            </a:r>
          </a:p>
        </p:txBody>
      </p:sp>
    </p:spTree>
    <p:extLst>
      <p:ext uri="{BB962C8B-B14F-4D97-AF65-F5344CB8AC3E}">
        <p14:creationId xmlns:p14="http://schemas.microsoft.com/office/powerpoint/2010/main" val="90629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40AA5-6840-4A4B-86F6-6706637BCDD2}"/>
              </a:ext>
            </a:extLst>
          </p:cNvPr>
          <p:cNvSpPr txBox="1"/>
          <p:nvPr/>
        </p:nvSpPr>
        <p:spPr>
          <a:xfrm>
            <a:off x="612701" y="987280"/>
            <a:ext cx="3901799"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a:t>
            </a:r>
            <a:r>
              <a:rPr lang="en-GB" sz="4000" dirty="0">
                <a:solidFill>
                  <a:srgbClr val="000000"/>
                </a:solidFill>
                <a:latin typeface="Calibri"/>
              </a:rPr>
              <a:t>5</a:t>
            </a: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Rationally deconstruct Functional and Object Programming</a:t>
            </a:r>
          </a:p>
        </p:txBody>
      </p:sp>
      <p:pic>
        <p:nvPicPr>
          <p:cNvPr id="2050" name="Picture 2" descr="Deconstruction">
            <a:extLst>
              <a:ext uri="{FF2B5EF4-FFF2-40B4-BE49-F238E27FC236}">
                <a16:creationId xmlns:a16="http://schemas.microsoft.com/office/drawing/2014/main" id="{86C8D7F0-2AB0-4749-991E-AFE532ED9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307" y="664914"/>
            <a:ext cx="4111402" cy="21790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CBCB2A-B2C6-44D4-9992-7BA400D99501}"/>
              </a:ext>
            </a:extLst>
          </p:cNvPr>
          <p:cNvPicPr>
            <a:picLocks noChangeAspect="1"/>
          </p:cNvPicPr>
          <p:nvPr/>
        </p:nvPicPr>
        <p:blipFill>
          <a:blip r:embed="rId3"/>
          <a:stretch>
            <a:fillRect/>
          </a:stretch>
        </p:blipFill>
        <p:spPr>
          <a:xfrm>
            <a:off x="6256122" y="3187883"/>
            <a:ext cx="5103771" cy="28708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923285" y="894164"/>
            <a:ext cx="3774831"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6a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Seek a synthesis!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Make Functional Languages more Object-Oriented!</a:t>
            </a:r>
          </a:p>
        </p:txBody>
      </p:sp>
      <p:pic>
        <p:nvPicPr>
          <p:cNvPr id="3074" name="Picture 2" descr="Community – OCaml">
            <a:extLst>
              <a:ext uri="{FF2B5EF4-FFF2-40B4-BE49-F238E27FC236}">
                <a16:creationId xmlns:a16="http://schemas.microsoft.com/office/drawing/2014/main" id="{72997389-82C4-40DA-9E39-DE8A8E851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791" y="35199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79ECC2-60E3-4901-9E42-9298645964F9}"/>
              </a:ext>
            </a:extLst>
          </p:cNvPr>
          <p:cNvPicPr>
            <a:picLocks noChangeAspect="1"/>
          </p:cNvPicPr>
          <p:nvPr/>
        </p:nvPicPr>
        <p:blipFill>
          <a:blip r:embed="rId3"/>
          <a:stretch>
            <a:fillRect/>
          </a:stretch>
        </p:blipFill>
        <p:spPr>
          <a:xfrm>
            <a:off x="6865520" y="2639334"/>
            <a:ext cx="5438775" cy="1257300"/>
          </a:xfrm>
          <a:prstGeom prst="rect">
            <a:avLst/>
          </a:prstGeom>
          <a:ln>
            <a:solidFill>
              <a:schemeClr val="accent1"/>
            </a:solidFill>
          </a:ln>
        </p:spPr>
      </p:pic>
      <p:pic>
        <p:nvPicPr>
          <p:cNvPr id="3076" name="Picture 4">
            <a:extLst>
              <a:ext uri="{FF2B5EF4-FFF2-40B4-BE49-F238E27FC236}">
                <a16:creationId xmlns:a16="http://schemas.microsoft.com/office/drawing/2014/main" id="{67897F20-3CBA-4CBC-95CF-AD9C2A466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6609" y="1217667"/>
            <a:ext cx="1381125" cy="5524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5C6F948-7C3C-4DC2-BC97-766B3B528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1854" y="4122390"/>
            <a:ext cx="2925536" cy="20263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530E2-A8F8-4090-A1B1-C57FF7AE3139}"/>
              </a:ext>
            </a:extLst>
          </p:cNvPr>
          <p:cNvSpPr txBox="1"/>
          <p:nvPr/>
        </p:nvSpPr>
        <p:spPr>
          <a:xfrm>
            <a:off x="861288" y="920621"/>
            <a:ext cx="3907386"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Response 6</a:t>
            </a:r>
            <a:r>
              <a:rPr lang="en-GB" sz="4000" dirty="0">
                <a:solidFill>
                  <a:srgbClr val="000000"/>
                </a:solidFill>
                <a:latin typeface="Calibri"/>
              </a:rPr>
              <a:t>b</a:t>
            </a:r>
            <a:r>
              <a:rPr lang="en-GB" sz="4000" b="0" i="0" u="none" strike="noStrike" kern="1200" cap="none" spc="0" baseline="0" dirty="0">
                <a:solidFill>
                  <a:srgbClr val="000000"/>
                </a:solidFill>
                <a:uFillTx/>
                <a:latin typeface="Calibri"/>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Seek a synthesis!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Make Object-Oriented Languages more Functional!</a:t>
            </a:r>
          </a:p>
        </p:txBody>
      </p:sp>
      <p:pic>
        <p:nvPicPr>
          <p:cNvPr id="4098" name="Picture 2">
            <a:extLst>
              <a:ext uri="{FF2B5EF4-FFF2-40B4-BE49-F238E27FC236}">
                <a16:creationId xmlns:a16="http://schemas.microsoft.com/office/drawing/2014/main" id="{61523E2C-6E95-4223-B229-55F3F6C53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415" y="4597474"/>
            <a:ext cx="20955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6A375AD-A255-41F9-9A36-43E07CAAC00E}"/>
              </a:ext>
            </a:extLst>
          </p:cNvPr>
          <p:cNvPicPr>
            <a:picLocks noChangeAspect="1"/>
          </p:cNvPicPr>
          <p:nvPr/>
        </p:nvPicPr>
        <p:blipFill>
          <a:blip r:embed="rId3"/>
          <a:stretch>
            <a:fillRect/>
          </a:stretch>
        </p:blipFill>
        <p:spPr>
          <a:xfrm>
            <a:off x="6704399" y="514963"/>
            <a:ext cx="4896744" cy="1768475"/>
          </a:xfrm>
          <a:prstGeom prst="rect">
            <a:avLst/>
          </a:prstGeom>
          <a:ln>
            <a:solidFill>
              <a:schemeClr val="accent1"/>
            </a:solidFill>
          </a:ln>
        </p:spPr>
      </p:pic>
      <p:pic>
        <p:nvPicPr>
          <p:cNvPr id="4" name="Picture 3">
            <a:extLst>
              <a:ext uri="{FF2B5EF4-FFF2-40B4-BE49-F238E27FC236}">
                <a16:creationId xmlns:a16="http://schemas.microsoft.com/office/drawing/2014/main" id="{F1ED9D48-4D4D-4986-87B2-D06EEC888244}"/>
              </a:ext>
            </a:extLst>
          </p:cNvPr>
          <p:cNvPicPr>
            <a:picLocks noChangeAspect="1"/>
          </p:cNvPicPr>
          <p:nvPr/>
        </p:nvPicPr>
        <p:blipFill>
          <a:blip r:embed="rId4"/>
          <a:stretch>
            <a:fillRect/>
          </a:stretch>
        </p:blipFill>
        <p:spPr>
          <a:xfrm>
            <a:off x="7372043" y="2460064"/>
            <a:ext cx="4229100" cy="1228725"/>
          </a:xfrm>
          <a:prstGeom prst="rect">
            <a:avLst/>
          </a:prstGeom>
        </p:spPr>
      </p:pic>
      <p:sp>
        <p:nvSpPr>
          <p:cNvPr id="5" name="TextBox 4">
            <a:extLst>
              <a:ext uri="{FF2B5EF4-FFF2-40B4-BE49-F238E27FC236}">
                <a16:creationId xmlns:a16="http://schemas.microsoft.com/office/drawing/2014/main" id="{A8DF5D0A-9657-4E55-98E8-813EF16FC4EF}"/>
              </a:ext>
            </a:extLst>
          </p:cNvPr>
          <p:cNvSpPr txBox="1"/>
          <p:nvPr/>
        </p:nvSpPr>
        <p:spPr>
          <a:xfrm>
            <a:off x="6627279" y="5845249"/>
            <a:ext cx="3580596" cy="369332"/>
          </a:xfrm>
          <a:prstGeom prst="rect">
            <a:avLst/>
          </a:prstGeom>
          <a:noFill/>
        </p:spPr>
        <p:txBody>
          <a:bodyPr wrap="none" rtlCol="0">
            <a:spAutoFit/>
          </a:bodyPr>
          <a:lstStyle/>
          <a:p>
            <a:r>
              <a:rPr lang="en-GB" dirty="0"/>
              <a:t>+ many other more recent examples</a:t>
            </a:r>
          </a:p>
        </p:txBody>
      </p:sp>
      <p:pic>
        <p:nvPicPr>
          <p:cNvPr id="4100" name="Picture 4" descr="Oracle updates Java two weeks early to address more security  vulnerabilities - The Verge">
            <a:extLst>
              <a:ext uri="{FF2B5EF4-FFF2-40B4-BE49-F238E27FC236}">
                <a16:creationId xmlns:a16="http://schemas.microsoft.com/office/drawing/2014/main" id="{1E502127-5924-4424-9671-0E82BF12A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2580" y="3926850"/>
            <a:ext cx="1782288" cy="13349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Sharp logo vector">
            <a:extLst>
              <a:ext uri="{FF2B5EF4-FFF2-40B4-BE49-F238E27FC236}">
                <a16:creationId xmlns:a16="http://schemas.microsoft.com/office/drawing/2014/main" id="{800D2C6D-3CE6-416B-A8E0-C6D16AA990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5428" y="3849290"/>
            <a:ext cx="1782288" cy="17822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Language Course - C++ Logo - 737x692 PNG Download - PNGkit">
            <a:extLst>
              <a:ext uri="{FF2B5EF4-FFF2-40B4-BE49-F238E27FC236}">
                <a16:creationId xmlns:a16="http://schemas.microsoft.com/office/drawing/2014/main" id="{B5ED7FE6-77D7-4AF6-8DBE-CF86C2F8A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0719" y="5559499"/>
            <a:ext cx="1122848" cy="102834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Cω - Wikipedia">
            <a:extLst>
              <a:ext uri="{FF2B5EF4-FFF2-40B4-BE49-F238E27FC236}">
                <a16:creationId xmlns:a16="http://schemas.microsoft.com/office/drawing/2014/main" id="{BB191A59-3E77-46E3-B1D3-9734B0D386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1391" y="3589795"/>
            <a:ext cx="1782288" cy="905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1767237" y="589245"/>
            <a:ext cx="8657525"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Meanwhile…. Over at Microsoft….</a:t>
            </a:r>
          </a:p>
        </p:txBody>
      </p:sp>
      <p:pic>
        <p:nvPicPr>
          <p:cNvPr id="12290" name="Picture 2" descr="Microsoft Research | Logopedia | Fandom">
            <a:extLst>
              <a:ext uri="{FF2B5EF4-FFF2-40B4-BE49-F238E27FC236}">
                <a16:creationId xmlns:a16="http://schemas.microsoft.com/office/drawing/2014/main" id="{A790A91C-9AEF-4B65-828F-2ECA41279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30" y="5075460"/>
            <a:ext cx="4187175" cy="95356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indows 95 logo.sys files (logo, logos, logow) : Microsoft : Free Download,  Borrow, and Streaming : Internet Archive">
            <a:extLst>
              <a:ext uri="{FF2B5EF4-FFF2-40B4-BE49-F238E27FC236}">
                <a16:creationId xmlns:a16="http://schemas.microsoft.com/office/drawing/2014/main" id="{05127CBE-9E6B-4B3A-A611-0E60F0B0D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32" y="744031"/>
            <a:ext cx="2653612" cy="16538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1C717A1-5965-4FE8-A850-50A6BF81F179}"/>
              </a:ext>
            </a:extLst>
          </p:cNvPr>
          <p:cNvPicPr>
            <a:picLocks noChangeAspect="1"/>
          </p:cNvPicPr>
          <p:nvPr/>
        </p:nvPicPr>
        <p:blipFill>
          <a:blip r:embed="rId4"/>
          <a:stretch>
            <a:fillRect/>
          </a:stretch>
        </p:blipFill>
        <p:spPr>
          <a:xfrm>
            <a:off x="6439905" y="1529467"/>
            <a:ext cx="2910143" cy="1607236"/>
          </a:xfrm>
          <a:prstGeom prst="rect">
            <a:avLst/>
          </a:prstGeom>
          <a:ln>
            <a:solidFill>
              <a:schemeClr val="tx1"/>
            </a:solidFill>
          </a:ln>
        </p:spPr>
      </p:pic>
      <p:pic>
        <p:nvPicPr>
          <p:cNvPr id="12298" name="Picture 10" descr="Oct features">
            <a:extLst>
              <a:ext uri="{FF2B5EF4-FFF2-40B4-BE49-F238E27FC236}">
                <a16:creationId xmlns:a16="http://schemas.microsoft.com/office/drawing/2014/main" id="{4E7113F3-11C5-4916-8420-CDDA65A76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4129" y="4056945"/>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Netscape Navigator - Wikipedia">
            <a:extLst>
              <a:ext uri="{FF2B5EF4-FFF2-40B4-BE49-F238E27FC236}">
                <a16:creationId xmlns:a16="http://schemas.microsoft.com/office/drawing/2014/main" id="{1B4CB374-2F1F-4480-8866-B4941231D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218" y="2397867"/>
            <a:ext cx="1968366" cy="196836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1996-01-23 | ProfessorWay">
            <a:extLst>
              <a:ext uri="{FF2B5EF4-FFF2-40B4-BE49-F238E27FC236}">
                <a16:creationId xmlns:a16="http://schemas.microsoft.com/office/drawing/2014/main" id="{64CC7821-C729-4DE7-B962-CA8ABC5FAA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1483" y="1537026"/>
            <a:ext cx="26193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NET – Logos Download">
            <a:extLst>
              <a:ext uri="{FF2B5EF4-FFF2-40B4-BE49-F238E27FC236}">
                <a16:creationId xmlns:a16="http://schemas.microsoft.com/office/drawing/2014/main" id="{E94DAB33-4F86-4465-BBB7-3C92A9A354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3457" y="3503835"/>
            <a:ext cx="29146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17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5486399" y="657669"/>
            <a:ext cx="6032665"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1997 – Microsoft Research </a:t>
            </a:r>
            <a:r>
              <a:rPr lang="en-GB" sz="3200" dirty="0">
                <a:solidFill>
                  <a:srgbClr val="000000"/>
                </a:solidFill>
                <a:latin typeface="Calibri"/>
              </a:rPr>
              <a:t>founded in Cambridge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All the tribes of computer science descend on Microsoft..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The worlds of Robin Milner and Bill Gates collide…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Much early work centred on .NET</a:t>
            </a:r>
          </a:p>
        </p:txBody>
      </p:sp>
      <p:pic>
        <p:nvPicPr>
          <p:cNvPr id="3" name="Picture 10" descr="Oct features">
            <a:extLst>
              <a:ext uri="{FF2B5EF4-FFF2-40B4-BE49-F238E27FC236}">
                <a16:creationId xmlns:a16="http://schemas.microsoft.com/office/drawing/2014/main" id="{56ACCAA8-B5D1-4DA8-86AB-F72BFB5BE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03" y="657669"/>
            <a:ext cx="4134892" cy="584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333689" y="660274"/>
            <a:ext cx="5881036" cy="624786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.NET Generics (1998-2004)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Breaking through the nominal, class-based Object-Oriented wall</a:t>
            </a:r>
          </a:p>
          <a:p>
            <a:pPr algn="ctr">
              <a:defRPr sz="1800" b="0" i="0" u="none" strike="noStrike" kern="0" cap="none" spc="0" baseline="0">
                <a:solidFill>
                  <a:srgbClr val="000000"/>
                </a:solidFill>
                <a:uFillTx/>
              </a:defRPr>
            </a:pPr>
            <a:endParaRPr lang="en-GB" sz="4000" dirty="0">
              <a:solidFill>
                <a:srgbClr val="000000"/>
              </a:solidFill>
            </a:endParaRPr>
          </a:p>
          <a:p>
            <a:pPr algn="ctr">
              <a:defRPr sz="1800" b="0" i="0" u="none" strike="noStrike" kern="0" cap="none" spc="0" baseline="0">
                <a:solidFill>
                  <a:srgbClr val="000000"/>
                </a:solidFill>
                <a:uFillTx/>
              </a:defRPr>
            </a:pPr>
            <a:r>
              <a:rPr lang="en-GB" sz="2000" dirty="0">
                <a:solidFill>
                  <a:srgbClr val="000000"/>
                </a:solidFill>
              </a:rPr>
              <a:t>Influenced by SML, OCaml, more  + GJ, Pizza by Wadler/Odersky et 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“Puts .NET 20 years ahead”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p:txBody>
      </p:sp>
      <p:pic>
        <p:nvPicPr>
          <p:cNvPr id="4" name="Picture 3">
            <a:extLst>
              <a:ext uri="{FF2B5EF4-FFF2-40B4-BE49-F238E27FC236}">
                <a16:creationId xmlns:a16="http://schemas.microsoft.com/office/drawing/2014/main" id="{A2850BC1-52D7-4823-B82E-15018B5FA1ED}"/>
              </a:ext>
            </a:extLst>
          </p:cNvPr>
          <p:cNvPicPr>
            <a:picLocks noChangeAspect="1"/>
          </p:cNvPicPr>
          <p:nvPr/>
        </p:nvPicPr>
        <p:blipFill>
          <a:blip r:embed="rId2"/>
          <a:stretch>
            <a:fillRect/>
          </a:stretch>
        </p:blipFill>
        <p:spPr>
          <a:xfrm>
            <a:off x="6817186" y="0"/>
            <a:ext cx="4737045" cy="6858000"/>
          </a:xfrm>
          <a:prstGeom prst="rect">
            <a:avLst/>
          </a:prstGeom>
        </p:spPr>
      </p:pic>
      <p:pic>
        <p:nvPicPr>
          <p:cNvPr id="5" name="Picture 4">
            <a:extLst>
              <a:ext uri="{FF2B5EF4-FFF2-40B4-BE49-F238E27FC236}">
                <a16:creationId xmlns:a16="http://schemas.microsoft.com/office/drawing/2014/main" id="{02331566-1EA0-41B4-A429-AC76BFD31D18}"/>
              </a:ext>
            </a:extLst>
          </p:cNvPr>
          <p:cNvPicPr>
            <a:picLocks noChangeAspect="1"/>
          </p:cNvPicPr>
          <p:nvPr/>
        </p:nvPicPr>
        <p:blipFill>
          <a:blip r:embed="rId3"/>
          <a:stretch>
            <a:fillRect/>
          </a:stretch>
        </p:blipFill>
        <p:spPr>
          <a:xfrm>
            <a:off x="6214725" y="2612557"/>
            <a:ext cx="5339506" cy="700939"/>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1767237" y="1166842"/>
            <a:ext cx="8657525" cy="452431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By 2003 .NET Generics was safely landed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However, C# 2.0 was still</a:t>
            </a:r>
            <a:r>
              <a:rPr lang="en-GB" sz="3200" dirty="0">
                <a:solidFill>
                  <a:srgbClr val="000000"/>
                </a:solidFill>
                <a:latin typeface="Calibri"/>
              </a:rPr>
              <a:t> </a:t>
            </a:r>
            <a:r>
              <a:rPr lang="en-GB" sz="3200" b="0" i="0" u="none" strike="noStrike" kern="1200" cap="none" spc="0" baseline="0" dirty="0">
                <a:solidFill>
                  <a:srgbClr val="000000"/>
                </a:solidFill>
                <a:uFillTx/>
                <a:latin typeface="Calibri"/>
              </a:rPr>
              <a:t>verbose, unusable, untrustworthy (relative to FP)</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Sample after sample showed 3x-5x code size difference for like-for-like, full of null checking etc.</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483668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latin typeface="Segoe UI Light" panose="020B0502040204020203" pitchFamily="34" charset="0"/>
              </a:rPr>
              <a:t>A later example</a:t>
            </a: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149344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01929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D62A40-C629-4FDE-AF2B-9CA43EADDA0A}"/>
              </a:ext>
            </a:extLst>
          </p:cNvPr>
          <p:cNvSpPr txBox="1"/>
          <p:nvPr/>
        </p:nvSpPr>
        <p:spPr>
          <a:xfrm>
            <a:off x="2437671" y="1843951"/>
            <a:ext cx="7316644" cy="317009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History is always written selectively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I’ll be explicit about the narratives I’ve chosen</a:t>
            </a:r>
          </a:p>
        </p:txBody>
      </p:sp>
    </p:spTree>
    <p:extLst>
      <p:ext uri="{BB962C8B-B14F-4D97-AF65-F5344CB8AC3E}">
        <p14:creationId xmlns:p14="http://schemas.microsoft.com/office/powerpoint/2010/main" val="234750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2004061" y="1536174"/>
            <a:ext cx="8183878"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I loved OCaml, by far the best practical language at that time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 1.0 was born from an obsession to ensure practical strongly-typed FP was a viable option in the 21</a:t>
            </a:r>
            <a:r>
              <a:rPr lang="en-GB" sz="4000" b="0" i="0" u="none" strike="noStrike" kern="1200" cap="none" spc="0" baseline="30000" dirty="0">
                <a:solidFill>
                  <a:srgbClr val="000000"/>
                </a:solidFill>
                <a:uFillTx/>
                <a:latin typeface="Calibri"/>
              </a:rPr>
              <a:t>st</a:t>
            </a:r>
            <a:r>
              <a:rPr lang="en-GB" sz="4000" b="0" i="0" u="none" strike="noStrike" kern="1200" cap="none" spc="0" baseline="0" dirty="0">
                <a:solidFill>
                  <a:srgbClr val="000000"/>
                </a:solidFill>
                <a:uFillTx/>
                <a:latin typeface="Calibri"/>
              </a:rPr>
              <a:t> C</a:t>
            </a:r>
          </a:p>
        </p:txBody>
      </p:sp>
    </p:spTree>
    <p:extLst>
      <p:ext uri="{BB962C8B-B14F-4D97-AF65-F5344CB8AC3E}">
        <p14:creationId xmlns:p14="http://schemas.microsoft.com/office/powerpoint/2010/main" val="4230149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lage brand revived with D12 hypercar | GRR">
            <a:extLst>
              <a:ext uri="{FF2B5EF4-FFF2-40B4-BE49-F238E27FC236}">
                <a16:creationId xmlns:a16="http://schemas.microsoft.com/office/drawing/2014/main" id="{8D6E20FF-18F4-4861-A39C-18C31FAAE34B}"/>
              </a:ext>
            </a:extLst>
          </p:cNvPr>
          <p:cNvPicPr>
            <a:picLocks noChangeAspect="1"/>
          </p:cNvPicPr>
          <p:nvPr/>
        </p:nvPicPr>
        <p:blipFill>
          <a:blip r:embed="rId2"/>
          <a:srcRect/>
          <a:stretch>
            <a:fillRect/>
          </a:stretch>
        </p:blipFill>
        <p:spPr>
          <a:xfrm>
            <a:off x="7579254" y="855351"/>
            <a:ext cx="3649380" cy="2052775"/>
          </a:xfrm>
          <a:prstGeom prst="rect">
            <a:avLst/>
          </a:prstGeom>
          <a:noFill/>
          <a:ln cap="flat">
            <a:noFill/>
          </a:ln>
        </p:spPr>
      </p:pic>
      <p:pic>
        <p:nvPicPr>
          <p:cNvPr id="6" name="Picture 2" descr="Bus engines-Weichai Group">
            <a:extLst>
              <a:ext uri="{FF2B5EF4-FFF2-40B4-BE49-F238E27FC236}">
                <a16:creationId xmlns:a16="http://schemas.microsoft.com/office/drawing/2014/main" id="{E2E5F727-5463-4449-AA8C-CB7E6F31FC9C}"/>
              </a:ext>
            </a:extLst>
          </p:cNvPr>
          <p:cNvPicPr>
            <a:picLocks noChangeAspect="1"/>
          </p:cNvPicPr>
          <p:nvPr/>
        </p:nvPicPr>
        <p:blipFill>
          <a:blip r:embed="rId3">
            <a:alphaModFix/>
          </a:blip>
          <a:srcRect/>
          <a:stretch>
            <a:fillRect/>
          </a:stretch>
        </p:blipFill>
        <p:spPr>
          <a:xfrm>
            <a:off x="8070732" y="3973659"/>
            <a:ext cx="2486025" cy="1838328"/>
          </a:xfrm>
          <a:prstGeom prst="rect">
            <a:avLst/>
          </a:prstGeom>
          <a:solidFill>
            <a:srgbClr val="FFFFFF">
              <a:alpha val="1000"/>
            </a:srgbClr>
          </a:solidFill>
          <a:ln cap="flat">
            <a:noFill/>
          </a:ln>
        </p:spPr>
      </p:pic>
      <p:cxnSp>
        <p:nvCxnSpPr>
          <p:cNvPr id="8" name="Straight Arrow Connector 7">
            <a:extLst>
              <a:ext uri="{FF2B5EF4-FFF2-40B4-BE49-F238E27FC236}">
                <a16:creationId xmlns:a16="http://schemas.microsoft.com/office/drawing/2014/main" id="{D12DDD22-523D-4AA4-BF5D-E84B3FD7D948}"/>
              </a:ext>
            </a:extLst>
          </p:cNvPr>
          <p:cNvCxnSpPr>
            <a:cxnSpLocks/>
            <a:stCxn id="6" idx="0"/>
            <a:endCxn id="5" idx="2"/>
          </p:cNvCxnSpPr>
          <p:nvPr/>
        </p:nvCxnSpPr>
        <p:spPr>
          <a:xfrm flipV="1">
            <a:off x="9313745" y="2908126"/>
            <a:ext cx="90199" cy="10655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86724E-AC97-4CCD-BCA0-E50A58310FD2}"/>
              </a:ext>
            </a:extLst>
          </p:cNvPr>
          <p:cNvSpPr txBox="1"/>
          <p:nvPr/>
        </p:nvSpPr>
        <p:spPr>
          <a:xfrm>
            <a:off x="10556757" y="4976261"/>
            <a:ext cx="1464953" cy="369332"/>
          </a:xfrm>
          <a:prstGeom prst="rect">
            <a:avLst/>
          </a:prstGeom>
          <a:noFill/>
        </p:spPr>
        <p:txBody>
          <a:bodyPr wrap="none" rtlCol="0">
            <a:spAutoFit/>
          </a:bodyPr>
          <a:lstStyle/>
          <a:p>
            <a:r>
              <a:rPr lang="en-GB" dirty="0"/>
              <a:t>.NET Runtime</a:t>
            </a:r>
          </a:p>
        </p:txBody>
      </p:sp>
      <p:sp>
        <p:nvSpPr>
          <p:cNvPr id="10" name="TextBox 9">
            <a:extLst>
              <a:ext uri="{FF2B5EF4-FFF2-40B4-BE49-F238E27FC236}">
                <a16:creationId xmlns:a16="http://schemas.microsoft.com/office/drawing/2014/main" id="{68752306-89F7-407D-8CE8-D448347AEC7B}"/>
              </a:ext>
            </a:extLst>
          </p:cNvPr>
          <p:cNvSpPr txBox="1"/>
          <p:nvPr/>
        </p:nvSpPr>
        <p:spPr>
          <a:xfrm>
            <a:off x="10420399" y="2918360"/>
            <a:ext cx="808235" cy="369332"/>
          </a:xfrm>
          <a:prstGeom prst="rect">
            <a:avLst/>
          </a:prstGeom>
          <a:noFill/>
        </p:spPr>
        <p:txBody>
          <a:bodyPr wrap="none" rtlCol="0">
            <a:spAutoFit/>
          </a:bodyPr>
          <a:lstStyle/>
          <a:p>
            <a:r>
              <a:rPr lang="en-GB" dirty="0"/>
              <a:t>OCaml</a:t>
            </a:r>
          </a:p>
        </p:txBody>
      </p:sp>
      <p:sp>
        <p:nvSpPr>
          <p:cNvPr id="11" name="TextBox 10">
            <a:extLst>
              <a:ext uri="{FF2B5EF4-FFF2-40B4-BE49-F238E27FC236}">
                <a16:creationId xmlns:a16="http://schemas.microsoft.com/office/drawing/2014/main" id="{B937D766-5BC7-434E-AC95-EA783E6814DE}"/>
              </a:ext>
            </a:extLst>
          </p:cNvPr>
          <p:cNvSpPr txBox="1"/>
          <p:nvPr/>
        </p:nvSpPr>
        <p:spPr>
          <a:xfrm>
            <a:off x="8070732" y="5811987"/>
            <a:ext cx="2284600" cy="369332"/>
          </a:xfrm>
          <a:prstGeom prst="rect">
            <a:avLst/>
          </a:prstGeom>
          <a:noFill/>
        </p:spPr>
        <p:txBody>
          <a:bodyPr wrap="none" rtlCol="0">
            <a:spAutoFit/>
          </a:bodyPr>
          <a:lstStyle/>
          <a:p>
            <a:r>
              <a:rPr lang="en-GB" dirty="0"/>
              <a:t>(This is a truck engine)</a:t>
            </a:r>
          </a:p>
        </p:txBody>
      </p:sp>
      <p:pic>
        <p:nvPicPr>
          <p:cNvPr id="12" name="Picture 11">
            <a:extLst>
              <a:ext uri="{FF2B5EF4-FFF2-40B4-BE49-F238E27FC236}">
                <a16:creationId xmlns:a16="http://schemas.microsoft.com/office/drawing/2014/main" id="{5F90A789-DA0D-4E7D-908C-82C0F46773CA}"/>
              </a:ext>
            </a:extLst>
          </p:cNvPr>
          <p:cNvPicPr>
            <a:picLocks noChangeAspect="1"/>
          </p:cNvPicPr>
          <p:nvPr/>
        </p:nvPicPr>
        <p:blipFill>
          <a:blip r:embed="rId4"/>
          <a:stretch>
            <a:fillRect/>
          </a:stretch>
        </p:blipFill>
        <p:spPr>
          <a:xfrm>
            <a:off x="413186" y="999609"/>
            <a:ext cx="6456123" cy="4432008"/>
          </a:xfrm>
          <a:prstGeom prst="rect">
            <a:avLst/>
          </a:prstGeom>
        </p:spPr>
      </p:pic>
      <p:sp>
        <p:nvSpPr>
          <p:cNvPr id="13" name="Title 1">
            <a:extLst>
              <a:ext uri="{FF2B5EF4-FFF2-40B4-BE49-F238E27FC236}">
                <a16:creationId xmlns:a16="http://schemas.microsoft.com/office/drawing/2014/main" id="{20CBAE57-D9DB-48BF-AC5F-0B8F452D3F45}"/>
              </a:ext>
            </a:extLst>
          </p:cNvPr>
          <p:cNvSpPr txBox="1">
            <a:spLocks/>
          </p:cNvSpPr>
          <p:nvPr/>
        </p:nvSpPr>
        <p:spPr>
          <a:xfrm>
            <a:off x="519251" y="228600"/>
            <a:ext cx="11151912" cy="623245"/>
          </a:xfrm>
          <a:prstGeom prst="rect">
            <a:avLst/>
          </a:prstGeom>
        </p:spPr>
        <p:txBody>
          <a:bodyPr>
            <a:normAutofit fontScale="90000" lnSpcReduction="10000"/>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en-GB" dirty="0">
                <a:latin typeface="Segoe UI Light" panose="020B0502040204020203" pitchFamily="34" charset="0"/>
              </a:rPr>
              <a:t>Starting with Core Caml</a:t>
            </a:r>
          </a:p>
        </p:txBody>
      </p:sp>
    </p:spTree>
    <p:extLst>
      <p:ext uri="{BB962C8B-B14F-4D97-AF65-F5344CB8AC3E}">
        <p14:creationId xmlns:p14="http://schemas.microsoft.com/office/powerpoint/2010/main" val="41686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0DB1A-F9D4-460E-9BE6-884858AC8022}"/>
              </a:ext>
            </a:extLst>
          </p:cNvPr>
          <p:cNvSpPr txBox="1"/>
          <p:nvPr/>
        </p:nvSpPr>
        <p:spPr>
          <a:xfrm>
            <a:off x="1818795" y="305068"/>
            <a:ext cx="8554409" cy="617156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F# approach</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kern="0" dirty="0">
              <a:solidFill>
                <a:srgbClr val="000000"/>
              </a:solidFill>
              <a:latin typeface="Calibri"/>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Start with </a:t>
            </a:r>
            <a:r>
              <a:rPr lang="en-GB" sz="3200" kern="0" dirty="0">
                <a:solidFill>
                  <a:srgbClr val="000000"/>
                </a:solidFill>
                <a:latin typeface="Calibri"/>
              </a:rPr>
              <a:t>Core Caml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Stay true to core FP principles</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Interoperate</a:t>
            </a:r>
          </a:p>
          <a:p>
            <a:pPr algn="ctr">
              <a:lnSpc>
                <a:spcPct val="110000"/>
              </a:lnSpc>
              <a:defRPr sz="1800" b="0" i="0" u="none" strike="noStrike" kern="0" cap="none" spc="0" baseline="0">
                <a:solidFill>
                  <a:srgbClr val="000000"/>
                </a:solidFill>
                <a:uFillTx/>
              </a:defRPr>
            </a:pPr>
            <a:r>
              <a:rPr lang="en-GB" sz="3200" kern="0" dirty="0">
                <a:solidFill>
                  <a:srgbClr val="000000"/>
                </a:solidFill>
              </a:rPr>
              <a:t>Reuse industrial </a:t>
            </a:r>
            <a:r>
              <a:rPr lang="en-GB" sz="3200" kern="0" dirty="0" err="1">
                <a:solidFill>
                  <a:srgbClr val="000000"/>
                </a:solidFill>
              </a:rPr>
              <a:t>VM+ecosystem</a:t>
            </a:r>
            <a:endParaRPr lang="en-GB" sz="3200" kern="0" dirty="0">
              <a:solidFill>
                <a:srgbClr val="000000"/>
              </a:solidFill>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Deconstruct OO, FP, find synthesis</a:t>
            </a:r>
          </a:p>
          <a:p>
            <a:pPr algn="ctr">
              <a:lnSpc>
                <a:spcPct val="110000"/>
              </a:lnSpc>
              <a:defRPr sz="1800" b="0" i="0" u="none" strike="noStrike" kern="0" cap="none" spc="0" baseline="0">
                <a:solidFill>
                  <a:srgbClr val="000000"/>
                </a:solidFill>
                <a:uFillTx/>
              </a:defRPr>
            </a:pPr>
            <a:r>
              <a:rPr lang="en-GB" sz="3200" kern="0" dirty="0">
                <a:solidFill>
                  <a:srgbClr val="000000"/>
                </a:solidFill>
              </a:rPr>
              <a:t>Include IDE tooling, REPL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Deliver and apply in industry</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Long-term home at Microsoft (Research)</a:t>
            </a:r>
          </a:p>
          <a:p>
            <a:pPr algn="ctr">
              <a:lnSpc>
                <a:spcPct val="110000"/>
              </a:lnSpc>
              <a:defRPr sz="1800" b="0" i="0" u="none" strike="noStrike" kern="0" cap="none" spc="0" baseline="0">
                <a:solidFill>
                  <a:srgbClr val="000000"/>
                </a:solidFill>
                <a:uFillTx/>
              </a:defRPr>
            </a:pPr>
            <a:r>
              <a:rPr lang="en-GB" sz="3200" kern="0" dirty="0">
                <a:solidFill>
                  <a:srgbClr val="000000"/>
                </a:solidFill>
              </a:rPr>
              <a:t>Focused iterative improvements</a:t>
            </a:r>
          </a:p>
        </p:txBody>
      </p:sp>
    </p:spTree>
    <p:extLst>
      <p:ext uri="{BB962C8B-B14F-4D97-AF65-F5344CB8AC3E}">
        <p14:creationId xmlns:p14="http://schemas.microsoft.com/office/powerpoint/2010/main" val="3138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5002AF1-36CA-47B3-8CC7-9BC4F4BFCA10}"/>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362698" cy="326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7">
            <a:extLst>
              <a:ext uri="{FF2B5EF4-FFF2-40B4-BE49-F238E27FC236}">
                <a16:creationId xmlns:a16="http://schemas.microsoft.com/office/drawing/2014/main" id="{8A42964F-6A89-4397-967E-5264FD5038D7}"/>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53" name="TextBox 7">
            <a:extLst>
              <a:ext uri="{FF2B5EF4-FFF2-40B4-BE49-F238E27FC236}">
                <a16:creationId xmlns:a16="http://schemas.microsoft.com/office/drawing/2014/main" id="{6F0B43CF-16F3-4145-9FC9-B81DEEDBFEF5}"/>
              </a:ext>
            </a:extLst>
          </p:cNvPr>
          <p:cNvSpPr txBox="1"/>
          <p:nvPr/>
        </p:nvSpPr>
        <p:spPr>
          <a:xfrm>
            <a:off x="4264887" y="1019757"/>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 modelling, objects</a:t>
            </a:r>
            <a:endParaRPr lang="en-GB" sz="2400" b="0" i="0" u="none" strike="noStrike" kern="1200" cap="none" spc="0" baseline="0" dirty="0">
              <a:solidFill>
                <a:srgbClr val="000000"/>
              </a:solidFill>
              <a:uFillTx/>
              <a:latin typeface="Calibri"/>
            </a:endParaRPr>
          </a:p>
        </p:txBody>
      </p:sp>
      <p:sp>
        <p:nvSpPr>
          <p:cNvPr id="54" name="TextBox 7">
            <a:extLst>
              <a:ext uri="{FF2B5EF4-FFF2-40B4-BE49-F238E27FC236}">
                <a16:creationId xmlns:a16="http://schemas.microsoft.com/office/drawing/2014/main" id="{4D357CC1-1F00-4AF6-9E05-3A51519F871A}"/>
              </a:ext>
            </a:extLst>
          </p:cNvPr>
          <p:cNvSpPr txBox="1"/>
          <p:nvPr/>
        </p:nvSpPr>
        <p:spPr>
          <a:xfrm>
            <a:off x="8117552" y="1361071"/>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 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Formalization</a:t>
            </a:r>
            <a:endParaRPr lang="en-GB" sz="2400" b="0" i="0" u="none" strike="noStrike" kern="1200" cap="none" spc="0" baseline="0" dirty="0">
              <a:solidFill>
                <a:srgbClr val="000000"/>
              </a:solidFill>
              <a:uFillTx/>
              <a:latin typeface="Calibri"/>
            </a:endParaRPr>
          </a:p>
        </p:txBody>
      </p:sp>
      <p:sp>
        <p:nvSpPr>
          <p:cNvPr id="55" name="TextBox 7">
            <a:extLst>
              <a:ext uri="{FF2B5EF4-FFF2-40B4-BE49-F238E27FC236}">
                <a16:creationId xmlns:a16="http://schemas.microsoft.com/office/drawing/2014/main" id="{B67B87F7-02AF-4ADE-8AA4-408AA017F5B6}"/>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Types and Type Inference</a:t>
            </a:r>
            <a:endParaRPr lang="en-GB" sz="2400" b="0" i="0" u="none" strike="noStrike" kern="1200" cap="none" spc="0" baseline="0" dirty="0">
              <a:solidFill>
                <a:srgbClr val="000000"/>
              </a:solidFill>
              <a:uFillTx/>
              <a:latin typeface="Calibri"/>
            </a:endParaRPr>
          </a:p>
        </p:txBody>
      </p:sp>
      <p:sp>
        <p:nvSpPr>
          <p:cNvPr id="56" name="TextBox 7">
            <a:extLst>
              <a:ext uri="{FF2B5EF4-FFF2-40B4-BE49-F238E27FC236}">
                <a16:creationId xmlns:a16="http://schemas.microsoft.com/office/drawing/2014/main" id="{175741E9-685D-4333-8739-96426DBA6196}"/>
              </a:ext>
            </a:extLst>
          </p:cNvPr>
          <p:cNvSpPr txBox="1"/>
          <p:nvPr/>
        </p:nvSpPr>
        <p:spPr>
          <a:xfrm>
            <a:off x="3343930" y="5082740"/>
            <a:ext cx="3422630" cy="1569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Computational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modalities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(comprehensions, async, monads, monoids…)</a:t>
            </a:r>
          </a:p>
        </p:txBody>
      </p:sp>
      <p:sp>
        <p:nvSpPr>
          <p:cNvPr id="57" name="TextBox 7">
            <a:extLst>
              <a:ext uri="{FF2B5EF4-FFF2-40B4-BE49-F238E27FC236}">
                <a16:creationId xmlns:a16="http://schemas.microsoft.com/office/drawing/2014/main" id="{28FA9DA7-FDC0-4BBE-BCBA-454695093750}"/>
              </a:ext>
            </a:extLst>
          </p:cNvPr>
          <p:cNvSpPr txBox="1"/>
          <p:nvPr/>
        </p:nvSpPr>
        <p:spPr>
          <a:xfrm>
            <a:off x="619302" y="4035182"/>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Runtime, ecosystem, interop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40C8363-7714-4F01-90D4-D1879CA65BBE}"/>
              </a:ext>
            </a:extLst>
          </p:cNvPr>
          <p:cNvSpPr txBox="1"/>
          <p:nvPr/>
        </p:nvSpPr>
        <p:spPr>
          <a:xfrm>
            <a:off x="6960145" y="3589170"/>
            <a:ext cx="4930672"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Types </a:t>
            </a:r>
            <a:r>
              <a:rPr lang="en-GB" sz="2000" b="0" i="0" u="none" strike="noStrike" kern="1200" cap="none" spc="0" dirty="0">
                <a:solidFill>
                  <a:srgbClr val="000000"/>
                </a:solidFill>
                <a:uFillTx/>
                <a:latin typeface="Calibri"/>
              </a:rPr>
              <a:t>for modelling, perf,  correctness, interop</a:t>
            </a:r>
            <a:endParaRPr lang="en-GB" sz="2000" b="0" i="0" u="none" strike="noStrike" kern="1200" cap="none" spc="0" baseline="0" dirty="0">
              <a:solidFill>
                <a:srgbClr val="000000"/>
              </a:solidFill>
              <a:uFillTx/>
              <a:latin typeface="Calibri"/>
            </a:endParaRPr>
          </a:p>
        </p:txBody>
      </p:sp>
      <p:sp>
        <p:nvSpPr>
          <p:cNvPr id="4" name="TextBox 4">
            <a:extLst>
              <a:ext uri="{FF2B5EF4-FFF2-40B4-BE49-F238E27FC236}">
                <a16:creationId xmlns:a16="http://schemas.microsoft.com/office/drawing/2014/main" id="{87E7DCCB-04AF-4B38-835E-6C3890F6F5E8}"/>
              </a:ext>
            </a:extLst>
          </p:cNvPr>
          <p:cNvSpPr txBox="1"/>
          <p:nvPr/>
        </p:nvSpPr>
        <p:spPr>
          <a:xfrm>
            <a:off x="6682412" y="4328025"/>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Hindley-Milner for </a:t>
            </a:r>
            <a:r>
              <a:rPr lang="en-GB" sz="2000" dirty="0">
                <a:solidFill>
                  <a:srgbClr val="000000"/>
                </a:solidFill>
                <a:latin typeface="Calibri"/>
              </a:rPr>
              <a:t>typed succinctness</a:t>
            </a:r>
            <a:endParaRPr lang="en-GB" sz="2000" b="0" i="0" u="none" strike="noStrike" kern="1200" cap="none" spc="0" baseline="0" dirty="0">
              <a:solidFill>
                <a:srgbClr val="000000"/>
              </a:solidFill>
              <a:uFillTx/>
              <a:latin typeface="Calibri"/>
            </a:endParaRPr>
          </a:p>
        </p:txBody>
      </p:sp>
      <p:sp>
        <p:nvSpPr>
          <p:cNvPr id="7" name="TextBox 7">
            <a:extLst>
              <a:ext uri="{FF2B5EF4-FFF2-40B4-BE49-F238E27FC236}">
                <a16:creationId xmlns:a16="http://schemas.microsoft.com/office/drawing/2014/main" id="{62BADE39-50E6-4579-94DA-04FD91DA41F8}"/>
              </a:ext>
            </a:extLst>
          </p:cNvPr>
          <p:cNvSpPr txBox="1"/>
          <p:nvPr/>
        </p:nvSpPr>
        <p:spPr>
          <a:xfrm>
            <a:off x="225834" y="446862"/>
            <a:ext cx="2497918" cy="1015663"/>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Functors (parameterized large components)</a:t>
            </a:r>
            <a:endParaRPr lang="en-GB" sz="2000" dirty="0">
              <a:solidFill>
                <a:srgbClr val="000000"/>
              </a:solidFill>
            </a:endParaRPr>
          </a:p>
        </p:txBody>
      </p:sp>
      <p:sp>
        <p:nvSpPr>
          <p:cNvPr id="8" name="TextBox 8">
            <a:extLst>
              <a:ext uri="{FF2B5EF4-FFF2-40B4-BE49-F238E27FC236}">
                <a16:creationId xmlns:a16="http://schemas.microsoft.com/office/drawing/2014/main" id="{72A45897-1AAA-483E-95E7-98EEDABDA692}"/>
              </a:ext>
            </a:extLst>
          </p:cNvPr>
          <p:cNvSpPr txBox="1"/>
          <p:nvPr/>
        </p:nvSpPr>
        <p:spPr>
          <a:xfrm>
            <a:off x="4279316" y="1945596"/>
            <a:ext cx="249112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Immutable by default, algebraic data</a:t>
            </a:r>
          </a:p>
        </p:txBody>
      </p:sp>
      <p:sp>
        <p:nvSpPr>
          <p:cNvPr id="11" name="TextBox 11">
            <a:extLst>
              <a:ext uri="{FF2B5EF4-FFF2-40B4-BE49-F238E27FC236}">
                <a16:creationId xmlns:a16="http://schemas.microsoft.com/office/drawing/2014/main" id="{14687139-5061-437B-9EC4-BCFD1CA15E23}"/>
              </a:ext>
            </a:extLst>
          </p:cNvPr>
          <p:cNvSpPr txBox="1"/>
          <p:nvPr/>
        </p:nvSpPr>
        <p:spPr>
          <a:xfrm>
            <a:off x="8611100" y="6343044"/>
            <a:ext cx="3252420"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Types for logic and proof</a:t>
            </a:r>
            <a:endParaRPr lang="en-GB" sz="2000" b="0" i="0" u="none" strike="noStrike" kern="1200" cap="none" spc="0" baseline="0" dirty="0">
              <a:solidFill>
                <a:srgbClr val="000000"/>
              </a:solidFill>
              <a:uFillTx/>
              <a:latin typeface="Calibri"/>
            </a:endParaRPr>
          </a:p>
        </p:txBody>
      </p:sp>
      <p:sp>
        <p:nvSpPr>
          <p:cNvPr id="13" name="TextBox 13">
            <a:extLst>
              <a:ext uri="{FF2B5EF4-FFF2-40B4-BE49-F238E27FC236}">
                <a16:creationId xmlns:a16="http://schemas.microsoft.com/office/drawing/2014/main" id="{2A35BF56-8CB2-473D-8A93-0CA8E24F8D18}"/>
              </a:ext>
            </a:extLst>
          </p:cNvPr>
          <p:cNvSpPr txBox="1"/>
          <p:nvPr/>
        </p:nvSpPr>
        <p:spPr>
          <a:xfrm>
            <a:off x="8446663" y="1397131"/>
            <a:ext cx="249791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Soundness is supreme</a:t>
            </a:r>
            <a:endParaRPr lang="en-GB" sz="2000" b="0" i="0" u="none" strike="noStrike" kern="1200" cap="none" spc="0" baseline="0" dirty="0">
              <a:solidFill>
                <a:srgbClr val="000000"/>
              </a:solidFill>
              <a:uFillTx/>
              <a:latin typeface="Calibri"/>
            </a:endParaRPr>
          </a:p>
        </p:txBody>
      </p:sp>
      <p:sp>
        <p:nvSpPr>
          <p:cNvPr id="14" name="TextBox 14">
            <a:extLst>
              <a:ext uri="{FF2B5EF4-FFF2-40B4-BE49-F238E27FC236}">
                <a16:creationId xmlns:a16="http://schemas.microsoft.com/office/drawing/2014/main" id="{471DED49-4D9B-4F32-92DB-2F53870AA569}"/>
              </a:ext>
            </a:extLst>
          </p:cNvPr>
          <p:cNvSpPr txBox="1"/>
          <p:nvPr/>
        </p:nvSpPr>
        <p:spPr>
          <a:xfrm>
            <a:off x="4279316" y="1249571"/>
            <a:ext cx="2491127"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Functional objects</a:t>
            </a:r>
            <a:endParaRPr lang="en-GB" sz="2000" b="0" i="0" u="none" strike="noStrike" kern="1200" cap="none" spc="0" baseline="0" dirty="0">
              <a:solidFill>
                <a:srgbClr val="000000"/>
              </a:solidFill>
              <a:uFillTx/>
              <a:latin typeface="Calibri"/>
            </a:endParaRPr>
          </a:p>
        </p:txBody>
      </p:sp>
      <p:sp>
        <p:nvSpPr>
          <p:cNvPr id="20" name="TextBox 7">
            <a:extLst>
              <a:ext uri="{FF2B5EF4-FFF2-40B4-BE49-F238E27FC236}">
                <a16:creationId xmlns:a16="http://schemas.microsoft.com/office/drawing/2014/main" id="{682B2A81-30B4-450C-8CEB-137BF139125E}"/>
              </a:ext>
            </a:extLst>
          </p:cNvPr>
          <p:cNvSpPr txBox="1"/>
          <p:nvPr/>
        </p:nvSpPr>
        <p:spPr>
          <a:xfrm>
            <a:off x="1058823" y="1749409"/>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Functional abstraction and parameterization</a:t>
            </a:r>
            <a:endParaRPr lang="en-GB" sz="2000" b="0" i="0" u="none" strike="noStrike" kern="1200" cap="none" spc="0" baseline="0" dirty="0">
              <a:solidFill>
                <a:srgbClr val="000000"/>
              </a:solidFill>
              <a:uFillTx/>
              <a:latin typeface="Calibri"/>
            </a:endParaRPr>
          </a:p>
        </p:txBody>
      </p:sp>
      <p:sp>
        <p:nvSpPr>
          <p:cNvPr id="21" name="TextBox 47">
            <a:extLst>
              <a:ext uri="{FF2B5EF4-FFF2-40B4-BE49-F238E27FC236}">
                <a16:creationId xmlns:a16="http://schemas.microsoft.com/office/drawing/2014/main" id="{C64F52A4-D695-4871-99E6-9D2601AF08BC}"/>
              </a:ext>
            </a:extLst>
          </p:cNvPr>
          <p:cNvSpPr txBox="1"/>
          <p:nvPr/>
        </p:nvSpPr>
        <p:spPr>
          <a:xfrm>
            <a:off x="7142006" y="1985000"/>
            <a:ext cx="2609315"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Initialization soundness, no nulls</a:t>
            </a:r>
            <a:endParaRPr lang="en-GB" sz="2000" b="0" i="0" u="none" strike="noStrike" kern="1200" cap="none" spc="0" baseline="0" dirty="0">
              <a:solidFill>
                <a:srgbClr val="000000"/>
              </a:solidFill>
              <a:uFillTx/>
              <a:latin typeface="Calibri"/>
            </a:endParaRPr>
          </a:p>
        </p:txBody>
      </p:sp>
      <p:sp>
        <p:nvSpPr>
          <p:cNvPr id="23" name="TextBox 46">
            <a:extLst>
              <a:ext uri="{FF2B5EF4-FFF2-40B4-BE49-F238E27FC236}">
                <a16:creationId xmlns:a16="http://schemas.microsoft.com/office/drawing/2014/main" id="{875A17F8-DCB7-409E-AD94-59C2D0E7BA43}"/>
              </a:ext>
            </a:extLst>
          </p:cNvPr>
          <p:cNvSpPr txBox="1"/>
          <p:nvPr/>
        </p:nvSpPr>
        <p:spPr>
          <a:xfrm>
            <a:off x="1364086" y="3807983"/>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 types are .NET</a:t>
            </a:r>
            <a:r>
              <a:rPr lang="en-GB" sz="2000" b="0" i="0" u="none" strike="noStrike" kern="1200" cap="none" spc="0" dirty="0">
                <a:solidFill>
                  <a:srgbClr val="000000"/>
                </a:solidFill>
                <a:uFillTx/>
                <a:latin typeface="Calibri"/>
              </a:rPr>
              <a:t> types, .NET types are F# types”</a:t>
            </a:r>
            <a:endParaRPr lang="en-GB" sz="2000" b="0" i="0" u="none" strike="noStrike" kern="1200" cap="none" spc="0" baseline="0" dirty="0">
              <a:solidFill>
                <a:srgbClr val="000000"/>
              </a:solidFill>
              <a:uFillTx/>
              <a:latin typeface="Calibri"/>
            </a:endParaRPr>
          </a:p>
        </p:txBody>
      </p:sp>
      <p:sp>
        <p:nvSpPr>
          <p:cNvPr id="27" name="TextBox 47">
            <a:extLst>
              <a:ext uri="{FF2B5EF4-FFF2-40B4-BE49-F238E27FC236}">
                <a16:creationId xmlns:a16="http://schemas.microsoft.com/office/drawing/2014/main" id="{0EB57736-14F1-4B9D-9ED2-E38D88E4EB23}"/>
              </a:ext>
            </a:extLst>
          </p:cNvPr>
          <p:cNvSpPr txBox="1"/>
          <p:nvPr/>
        </p:nvSpPr>
        <p:spPr>
          <a:xfrm>
            <a:off x="10004736" y="114846"/>
            <a:ext cx="2118063" cy="9233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dirty="0">
                <a:solidFill>
                  <a:srgbClr val="000000"/>
                </a:solidFill>
                <a:uFillTx/>
                <a:latin typeface="Calibri"/>
              </a:rPr>
              <a:t>Languages must have a formal specification!</a:t>
            </a:r>
          </a:p>
        </p:txBody>
      </p:sp>
      <p:sp>
        <p:nvSpPr>
          <p:cNvPr id="29" name="TextBox 46">
            <a:extLst>
              <a:ext uri="{FF2B5EF4-FFF2-40B4-BE49-F238E27FC236}">
                <a16:creationId xmlns:a16="http://schemas.microsoft.com/office/drawing/2014/main" id="{0135CA27-E84B-4BD4-83AA-1910B83CD0BD}"/>
              </a:ext>
            </a:extLst>
          </p:cNvPr>
          <p:cNvSpPr txBox="1"/>
          <p:nvPr/>
        </p:nvSpPr>
        <p:spPr>
          <a:xfrm>
            <a:off x="4020272" y="4511111"/>
            <a:ext cx="2750171"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List comprehensions</a:t>
            </a:r>
          </a:p>
        </p:txBody>
      </p:sp>
      <p:sp>
        <p:nvSpPr>
          <p:cNvPr id="30" name="TextBox 46">
            <a:extLst>
              <a:ext uri="{FF2B5EF4-FFF2-40B4-BE49-F238E27FC236}">
                <a16:creationId xmlns:a16="http://schemas.microsoft.com/office/drawing/2014/main" id="{0A50E5B8-F0D6-4944-83CC-3BBE26B858F2}"/>
              </a:ext>
            </a:extLst>
          </p:cNvPr>
          <p:cNvSpPr txBox="1"/>
          <p:nvPr/>
        </p:nvSpPr>
        <p:spPr>
          <a:xfrm>
            <a:off x="3759952" y="5054055"/>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Monadic notation</a:t>
            </a:r>
          </a:p>
        </p:txBody>
      </p:sp>
      <p:sp>
        <p:nvSpPr>
          <p:cNvPr id="31" name="TextBox 46">
            <a:extLst>
              <a:ext uri="{FF2B5EF4-FFF2-40B4-BE49-F238E27FC236}">
                <a16:creationId xmlns:a16="http://schemas.microsoft.com/office/drawing/2014/main" id="{B43CDFD2-8B55-4915-97C4-9B86D36FF6DF}"/>
              </a:ext>
            </a:extLst>
          </p:cNvPr>
          <p:cNvSpPr txBox="1"/>
          <p:nvPr/>
        </p:nvSpPr>
        <p:spPr>
          <a:xfrm>
            <a:off x="2895792" y="5595369"/>
            <a:ext cx="4159487" cy="1323439"/>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Rich, compositional computation notation </a:t>
            </a:r>
            <a:r>
              <a:rPr lang="en-GB" sz="2000" i="0" u="none" strike="noStrike" kern="1200" cap="none" spc="0" baseline="0" dirty="0">
                <a:solidFill>
                  <a:srgbClr val="000000"/>
                </a:solidFill>
                <a:uFillTx/>
                <a:latin typeface="Calibri"/>
              </a:rPr>
              <a:t>(for</a:t>
            </a:r>
            <a:r>
              <a:rPr lang="en-GB" sz="2000" b="1" i="0" u="none" strike="noStrike" kern="1200" cap="none" spc="0" baseline="0" dirty="0">
                <a:solidFill>
                  <a:srgbClr val="000000"/>
                </a:solidFill>
                <a:uFillTx/>
                <a:latin typeface="Calibri"/>
              </a:rPr>
              <a:t> </a:t>
            </a:r>
            <a:r>
              <a:rPr lang="en-GB" sz="2000" dirty="0">
                <a:solidFill>
                  <a:srgbClr val="000000"/>
                </a:solidFill>
              </a:rPr>
              <a:t>comprehensions, queries, async, monads, monoids, </a:t>
            </a:r>
            <a:r>
              <a:rPr lang="en-GB" sz="2000" dirty="0" err="1">
                <a:solidFill>
                  <a:srgbClr val="000000"/>
                </a:solidFill>
              </a:rPr>
              <a:t>applicatives</a:t>
            </a:r>
            <a:r>
              <a:rPr lang="en-GB" sz="2000" dirty="0">
                <a:solidFill>
                  <a:srgbClr val="000000"/>
                </a:solidFill>
              </a:rPr>
              <a:t>…)</a:t>
            </a:r>
            <a:endParaRPr lang="en-GB" sz="2000" b="1" i="0" u="none" strike="noStrike" kern="1200" cap="none" spc="0" baseline="0" dirty="0">
              <a:solidFill>
                <a:srgbClr val="000000"/>
              </a:solidFill>
              <a:uFillTx/>
              <a:latin typeface="Calibri"/>
            </a:endParaRP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283700" cy="336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56D4F92D-A629-4EF7-993E-5AF7E024DB7A}"/>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25" name="TextBox 7">
            <a:extLst>
              <a:ext uri="{FF2B5EF4-FFF2-40B4-BE49-F238E27FC236}">
                <a16:creationId xmlns:a16="http://schemas.microsoft.com/office/drawing/2014/main" id="{0A002743-09B9-4E4A-BE5B-8BAE49AD2960}"/>
              </a:ext>
            </a:extLst>
          </p:cNvPr>
          <p:cNvSpPr txBox="1"/>
          <p:nvPr/>
        </p:nvSpPr>
        <p:spPr>
          <a:xfrm>
            <a:off x="4354012" y="105464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a:t>
            </a:r>
            <a:endParaRPr lang="en-GB" sz="2400" b="0" i="0" u="none" strike="noStrike" kern="1200" cap="none" spc="0" baseline="0" dirty="0">
              <a:solidFill>
                <a:srgbClr val="000000"/>
              </a:solidFill>
              <a:uFillTx/>
              <a:latin typeface="Calibri"/>
            </a:endParaRPr>
          </a:p>
        </p:txBody>
      </p:sp>
      <p:sp>
        <p:nvSpPr>
          <p:cNvPr id="26" name="TextBox 7">
            <a:extLst>
              <a:ext uri="{FF2B5EF4-FFF2-40B4-BE49-F238E27FC236}">
                <a16:creationId xmlns:a16="http://schemas.microsoft.com/office/drawing/2014/main" id="{A395A90A-D23F-42E6-B927-81EB7383B847}"/>
              </a:ext>
            </a:extLst>
          </p:cNvPr>
          <p:cNvSpPr txBox="1"/>
          <p:nvPr/>
        </p:nvSpPr>
        <p:spPr>
          <a:xfrm>
            <a:off x="8473463" y="1372276"/>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a:t>
            </a:r>
            <a:endParaRPr lang="en-GB" sz="2400" b="0" i="0" u="none" strike="noStrike" kern="1200" cap="none" spc="0" baseline="0" dirty="0">
              <a:solidFill>
                <a:srgbClr val="000000"/>
              </a:solidFill>
              <a:uFillTx/>
              <a:latin typeface="Calibri"/>
            </a:endParaRPr>
          </a:p>
        </p:txBody>
      </p:sp>
      <p:sp>
        <p:nvSpPr>
          <p:cNvPr id="32" name="TextBox 7">
            <a:extLst>
              <a:ext uri="{FF2B5EF4-FFF2-40B4-BE49-F238E27FC236}">
                <a16:creationId xmlns:a16="http://schemas.microsoft.com/office/drawing/2014/main" id="{AA12A66B-CAFB-4E7E-ACAC-828B4E7571FB}"/>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400" dirty="0">
                <a:solidFill>
                  <a:srgbClr val="000000"/>
                </a:solidFill>
              </a:rPr>
              <a:t>Types and Type Inference</a:t>
            </a:r>
          </a:p>
        </p:txBody>
      </p:sp>
      <p:sp>
        <p:nvSpPr>
          <p:cNvPr id="33" name="TextBox 7">
            <a:extLst>
              <a:ext uri="{FF2B5EF4-FFF2-40B4-BE49-F238E27FC236}">
                <a16:creationId xmlns:a16="http://schemas.microsoft.com/office/drawing/2014/main" id="{FE622D57-096E-4D65-9101-ED7FB980642C}"/>
              </a:ext>
            </a:extLst>
          </p:cNvPr>
          <p:cNvSpPr txBox="1"/>
          <p:nvPr/>
        </p:nvSpPr>
        <p:spPr>
          <a:xfrm>
            <a:off x="3615220" y="5260814"/>
            <a:ext cx="3298223" cy="707886"/>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dirty="0">
                <a:solidFill>
                  <a:srgbClr val="000000"/>
                </a:solidFill>
              </a:rPr>
              <a:t>Computational</a:t>
            </a:r>
          </a:p>
          <a:p>
            <a:pPr lvl="0" algn="ctr">
              <a:defRPr sz="1800" b="0" i="0" u="none" strike="noStrike" kern="0" cap="none" spc="0" baseline="0">
                <a:solidFill>
                  <a:srgbClr val="000000"/>
                </a:solidFill>
                <a:uFillTx/>
              </a:defRPr>
            </a:pPr>
            <a:r>
              <a:rPr lang="en-GB" sz="2000" dirty="0">
                <a:solidFill>
                  <a:srgbClr val="000000"/>
                </a:solidFill>
              </a:rPr>
              <a:t>modalities</a:t>
            </a:r>
          </a:p>
        </p:txBody>
      </p:sp>
      <p:sp>
        <p:nvSpPr>
          <p:cNvPr id="35" name="TextBox 7">
            <a:extLst>
              <a:ext uri="{FF2B5EF4-FFF2-40B4-BE49-F238E27FC236}">
                <a16:creationId xmlns:a16="http://schemas.microsoft.com/office/drawing/2014/main" id="{E360F91D-0DD4-4611-8DF6-66786467277B}"/>
              </a:ext>
            </a:extLst>
          </p:cNvPr>
          <p:cNvSpPr txBox="1"/>
          <p:nvPr/>
        </p:nvSpPr>
        <p:spPr>
          <a:xfrm>
            <a:off x="148734" y="4702527"/>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Interop</a:t>
            </a:r>
          </a:p>
        </p:txBody>
      </p:sp>
      <p:sp>
        <p:nvSpPr>
          <p:cNvPr id="38" name="TextBox 14">
            <a:extLst>
              <a:ext uri="{FF2B5EF4-FFF2-40B4-BE49-F238E27FC236}">
                <a16:creationId xmlns:a16="http://schemas.microsoft.com/office/drawing/2014/main" id="{A812A759-5B41-4E9A-96D7-EC675E02A1DD}"/>
              </a:ext>
            </a:extLst>
          </p:cNvPr>
          <p:cNvSpPr txBox="1"/>
          <p:nvPr/>
        </p:nvSpPr>
        <p:spPr>
          <a:xfrm>
            <a:off x="6069201" y="115388"/>
            <a:ext cx="1781889"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Structural object</a:t>
            </a:r>
            <a:r>
              <a:rPr lang="en-GB" sz="2000" b="0" i="0" u="none" strike="noStrike" kern="0" cap="none" spc="0" dirty="0">
                <a:solidFill>
                  <a:srgbClr val="000000"/>
                </a:solidFill>
                <a:uFillTx/>
                <a:latin typeface="Calibri"/>
              </a:rPr>
              <a:t>s</a:t>
            </a:r>
            <a:endParaRPr lang="en-GB" sz="2000" b="0" i="0" u="none" strike="noStrike" kern="1200" cap="none" spc="0" baseline="0" dirty="0">
              <a:solidFill>
                <a:srgbClr val="000000"/>
              </a:solidFill>
              <a:uFillTx/>
              <a:latin typeface="Calibri"/>
            </a:endParaRPr>
          </a:p>
        </p:txBody>
      </p:sp>
      <p:sp>
        <p:nvSpPr>
          <p:cNvPr id="39" name="TextBox 14">
            <a:extLst>
              <a:ext uri="{FF2B5EF4-FFF2-40B4-BE49-F238E27FC236}">
                <a16:creationId xmlns:a16="http://schemas.microsoft.com/office/drawing/2014/main" id="{FC38722E-C84A-469D-ADA0-B8D8EE3D756B}"/>
              </a:ext>
            </a:extLst>
          </p:cNvPr>
          <p:cNvSpPr txBox="1"/>
          <p:nvPr/>
        </p:nvSpPr>
        <p:spPr>
          <a:xfrm>
            <a:off x="3434729" y="139720"/>
            <a:ext cx="255907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0" cap="none" spc="0" baseline="0" dirty="0">
                <a:solidFill>
                  <a:srgbClr val="000000"/>
                </a:solidFill>
                <a:uFillTx/>
                <a:latin typeface="Calibri"/>
              </a:rPr>
              <a:t>Nominal object</a:t>
            </a:r>
            <a:r>
              <a:rPr lang="en-GB" sz="2000" b="1" i="0" u="none" strike="noStrike" kern="0" cap="none" spc="0" dirty="0">
                <a:solidFill>
                  <a:srgbClr val="000000"/>
                </a:solidFill>
                <a:uFillTx/>
                <a:latin typeface="Calibri"/>
              </a:rPr>
              <a:t>s (classes, interfaces)</a:t>
            </a:r>
            <a:endParaRPr lang="en-GB" sz="2000" b="1" i="0" u="none" strike="noStrike" kern="1200" cap="none" spc="0" baseline="0" dirty="0">
              <a:solidFill>
                <a:srgbClr val="000000"/>
              </a:solidFill>
              <a:uFillTx/>
              <a:latin typeface="Calibri"/>
            </a:endParaRPr>
          </a:p>
        </p:txBody>
      </p:sp>
      <p:sp>
        <p:nvSpPr>
          <p:cNvPr id="40" name="TextBox 11">
            <a:extLst>
              <a:ext uri="{FF2B5EF4-FFF2-40B4-BE49-F238E27FC236}">
                <a16:creationId xmlns:a16="http://schemas.microsoft.com/office/drawing/2014/main" id="{F8E35336-740D-4B4D-AD74-B2B97A756DB7}"/>
              </a:ext>
            </a:extLst>
          </p:cNvPr>
          <p:cNvSpPr txBox="1"/>
          <p:nvPr/>
        </p:nvSpPr>
        <p:spPr>
          <a:xfrm>
            <a:off x="7796790" y="5769486"/>
            <a:ext cx="444369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Type-classes and type-level computation</a:t>
            </a:r>
            <a:endParaRPr lang="en-GB" sz="2000" b="0" i="0" u="none" strike="noStrike" kern="1200" cap="none" spc="0" baseline="0" dirty="0">
              <a:solidFill>
                <a:srgbClr val="000000"/>
              </a:solidFill>
              <a:uFillTx/>
              <a:latin typeface="Calibri"/>
            </a:endParaRPr>
          </a:p>
        </p:txBody>
      </p:sp>
      <p:sp>
        <p:nvSpPr>
          <p:cNvPr id="42" name="TextBox 4">
            <a:extLst>
              <a:ext uri="{FF2B5EF4-FFF2-40B4-BE49-F238E27FC236}">
                <a16:creationId xmlns:a16="http://schemas.microsoft.com/office/drawing/2014/main" id="{DD65DE1C-32C7-4928-83EC-FAE47D4F4AC3}"/>
              </a:ext>
            </a:extLst>
          </p:cNvPr>
          <p:cNvSpPr txBox="1"/>
          <p:nvPr/>
        </p:nvSpPr>
        <p:spPr>
          <a:xfrm>
            <a:off x="7402263" y="5260814"/>
            <a:ext cx="520494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Fast generic unboxed </a:t>
            </a:r>
            <a:r>
              <a:rPr lang="en-GB" sz="2000" b="1" i="0" u="none" strike="noStrike" kern="1200" cap="none" spc="0" baseline="0" dirty="0" err="1">
                <a:solidFill>
                  <a:srgbClr val="000000"/>
                </a:solidFill>
                <a:uFillTx/>
                <a:latin typeface="Calibri"/>
              </a:rPr>
              <a:t>arith</a:t>
            </a:r>
            <a:r>
              <a:rPr lang="en-GB" sz="2000" b="1" i="0" u="none" strike="noStrike" kern="1200" cap="none" spc="0" baseline="0" dirty="0">
                <a:solidFill>
                  <a:srgbClr val="000000"/>
                </a:solidFill>
                <a:uFillTx/>
                <a:latin typeface="Calibri"/>
              </a:rPr>
              <a:t> + inline</a:t>
            </a:r>
          </a:p>
        </p:txBody>
      </p:sp>
      <p:sp>
        <p:nvSpPr>
          <p:cNvPr id="44" name="TextBox 46">
            <a:extLst>
              <a:ext uri="{FF2B5EF4-FFF2-40B4-BE49-F238E27FC236}">
                <a16:creationId xmlns:a16="http://schemas.microsoft.com/office/drawing/2014/main" id="{78F2538E-B8D9-416C-B94F-B71A5A3774D3}"/>
              </a:ext>
            </a:extLst>
          </p:cNvPr>
          <p:cNvSpPr txBox="1"/>
          <p:nvPr/>
        </p:nvSpPr>
        <p:spPr>
          <a:xfrm>
            <a:off x="188113" y="5285852"/>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Type Providers</a:t>
            </a:r>
          </a:p>
        </p:txBody>
      </p:sp>
      <p:sp>
        <p:nvSpPr>
          <p:cNvPr id="46" name="TextBox 4">
            <a:extLst>
              <a:ext uri="{FF2B5EF4-FFF2-40B4-BE49-F238E27FC236}">
                <a16:creationId xmlns:a16="http://schemas.microsoft.com/office/drawing/2014/main" id="{BEBF6507-A3F2-4C06-944C-15D0B6D9CDC6}"/>
              </a:ext>
            </a:extLst>
          </p:cNvPr>
          <p:cNvSpPr txBox="1"/>
          <p:nvPr/>
        </p:nvSpPr>
        <p:spPr>
          <a:xfrm>
            <a:off x="7023401" y="4794769"/>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Hindley-Milner modified for </a:t>
            </a:r>
            <a:r>
              <a:rPr lang="en-GB" sz="2000" b="1" i="0" u="none" strike="noStrike" kern="1200" cap="none" spc="0" baseline="0" dirty="0" err="1">
                <a:solidFill>
                  <a:srgbClr val="000000"/>
                </a:solidFill>
                <a:uFillTx/>
                <a:latin typeface="Calibri"/>
              </a:rPr>
              <a:t>objects+more</a:t>
            </a:r>
            <a:endParaRPr lang="en-GB" sz="2000" b="1" i="0" u="none" strike="noStrike" kern="1200" cap="none" spc="0" baseline="0" dirty="0">
              <a:solidFill>
                <a:srgbClr val="000000"/>
              </a:solidFill>
              <a:uFillTx/>
              <a:latin typeface="Calibri"/>
            </a:endParaRPr>
          </a:p>
        </p:txBody>
      </p:sp>
      <p:sp>
        <p:nvSpPr>
          <p:cNvPr id="47" name="TextBox 5">
            <a:extLst>
              <a:ext uri="{FF2B5EF4-FFF2-40B4-BE49-F238E27FC236}">
                <a16:creationId xmlns:a16="http://schemas.microsoft.com/office/drawing/2014/main" id="{FF9AFBBA-1CD6-4FBC-8308-6013A7F6DD52}"/>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spTree>
    <p:extLst>
      <p:ext uri="{BB962C8B-B14F-4D97-AF65-F5344CB8AC3E}">
        <p14:creationId xmlns:p14="http://schemas.microsoft.com/office/powerpoint/2010/main" val="19430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38"/>
                                        </p:tgtEl>
                                        <p:attrNameLst>
                                          <p:attrName>style.opacity</p:attrName>
                                        </p:attrNameLst>
                                      </p:cBhvr>
                                      <p:to>
                                        <p:strVal val="0.5"/>
                                      </p:to>
                                    </p:set>
                                    <p:animEffect filter="image" prLst="opacity: 0.5">
                                      <p:cBhvr rctx="IE">
                                        <p:cTn id="38" dur="indefinite"/>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p:cTn id="56" dur="indefinite"/>
                                        <p:tgtEl>
                                          <p:spTgt spid="27"/>
                                        </p:tgtEl>
                                        <p:attrNameLst>
                                          <p:attrName>style.opacity</p:attrName>
                                        </p:attrNameLst>
                                      </p:cBhvr>
                                      <p:to>
                                        <p:strVal val="0.5"/>
                                      </p:to>
                                    </p:set>
                                    <p:animEffect filter="image" prLst="opacity: 0.5">
                                      <p:cBhvr rctx="IE">
                                        <p:cTn id="57" dur="indefinite"/>
                                        <p:tgtEl>
                                          <p:spTgt spid="27"/>
                                        </p:tgtEl>
                                      </p:cBhvr>
                                    </p:animEffect>
                                  </p:childTnLst>
                                </p:cTn>
                              </p:par>
                              <p:par>
                                <p:cTn id="58" presetID="9" presetClass="emph" presetSubtype="0" grpId="1" nodeType="withEffect">
                                  <p:stCondLst>
                                    <p:cond delay="0"/>
                                  </p:stCondLst>
                                  <p:childTnLst>
                                    <p:set>
                                      <p:cBhvr>
                                        <p:cTn id="59" dur="indefinite"/>
                                        <p:tgtEl>
                                          <p:spTgt spid="13"/>
                                        </p:tgtEl>
                                        <p:attrNameLst>
                                          <p:attrName>style.opacity</p:attrName>
                                        </p:attrNameLst>
                                      </p:cBhvr>
                                      <p:to>
                                        <p:strVal val="0.5"/>
                                      </p:to>
                                    </p:set>
                                    <p:animEffect filter="image" prLst="opacity: 0.5">
                                      <p:cBhvr rctx="IE">
                                        <p:cTn id="60" dur="indefinite"/>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mph" presetSubtype="0" grpId="1" nodeType="clickEffect">
                                  <p:stCondLst>
                                    <p:cond delay="0"/>
                                  </p:stCondLst>
                                  <p:childTnLst>
                                    <p:set>
                                      <p:cBhvr>
                                        <p:cTn id="90" dur="indefinite"/>
                                        <p:tgtEl>
                                          <p:spTgt spid="40"/>
                                        </p:tgtEl>
                                        <p:attrNameLst>
                                          <p:attrName>style.opacity</p:attrName>
                                        </p:attrNameLst>
                                      </p:cBhvr>
                                      <p:to>
                                        <p:strVal val="0.5"/>
                                      </p:to>
                                    </p:set>
                                    <p:animEffect filter="image" prLst="opacity: 0.5">
                                      <p:cBhvr rctx="IE">
                                        <p:cTn id="91" dur="indefinite"/>
                                        <p:tgtEl>
                                          <p:spTgt spid="40"/>
                                        </p:tgtEl>
                                      </p:cBhvr>
                                    </p:animEffect>
                                  </p:childTnLst>
                                </p:cTn>
                              </p:par>
                              <p:par>
                                <p:cTn id="92" presetID="9" presetClass="emph" presetSubtype="0" grpId="1" nodeType="withEffect">
                                  <p:stCondLst>
                                    <p:cond delay="0"/>
                                  </p:stCondLst>
                                  <p:childTnLst>
                                    <p:set>
                                      <p:cBhvr>
                                        <p:cTn id="93" dur="indefinite"/>
                                        <p:tgtEl>
                                          <p:spTgt spid="11"/>
                                        </p:tgtEl>
                                        <p:attrNameLst>
                                          <p:attrName>style.opacity</p:attrName>
                                        </p:attrNameLst>
                                      </p:cBhvr>
                                      <p:to>
                                        <p:strVal val="0.5"/>
                                      </p:to>
                                    </p:set>
                                    <p:animEffect filter="image" prLst="opacity: 0.5">
                                      <p:cBhvr rctx="IE">
                                        <p:cTn id="94" dur="indefinite"/>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2" nodeType="clickEffect">
                                  <p:stCondLst>
                                    <p:cond delay="0"/>
                                  </p:stCondLst>
                                  <p:childTnLst>
                                    <p:set>
                                      <p:cBhvr>
                                        <p:cTn id="126" dur="1" fill="hold">
                                          <p:stCondLst>
                                            <p:cond delay="0"/>
                                          </p:stCondLst>
                                        </p:cTn>
                                        <p:tgtEl>
                                          <p:spTgt spid="7"/>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xit" presetSubtype="0" fill="hold" grpId="2" nodeType="withEffect">
                                  <p:stCondLst>
                                    <p:cond delay="0"/>
                                  </p:stCondLst>
                                  <p:childTnLst>
                                    <p:set>
                                      <p:cBhvr>
                                        <p:cTn id="130" dur="1" fill="hold">
                                          <p:stCondLst>
                                            <p:cond delay="0"/>
                                          </p:stCondLst>
                                        </p:cTn>
                                        <p:tgtEl>
                                          <p:spTgt spid="13"/>
                                        </p:tgtEl>
                                        <p:attrNameLst>
                                          <p:attrName>style.visibility</p:attrName>
                                        </p:attrNameLst>
                                      </p:cBhvr>
                                      <p:to>
                                        <p:strVal val="hidden"/>
                                      </p:to>
                                    </p:set>
                                  </p:childTnLst>
                                </p:cTn>
                              </p:par>
                              <p:par>
                                <p:cTn id="131" presetID="1" presetClass="exit" presetSubtype="0" fill="hold" grpId="2"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2"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7" grpId="1"/>
      <p:bldP spid="7" grpId="2"/>
      <p:bldP spid="8" grpId="0"/>
      <p:bldP spid="11" grpId="0"/>
      <p:bldP spid="11" grpId="1"/>
      <p:bldP spid="11" grpId="2"/>
      <p:bldP spid="13" grpId="0"/>
      <p:bldP spid="13" grpId="1"/>
      <p:bldP spid="13" grpId="2"/>
      <p:bldP spid="14" grpId="0"/>
      <p:bldP spid="20" grpId="0"/>
      <p:bldP spid="21" grpId="0"/>
      <p:bldP spid="23" grpId="0"/>
      <p:bldP spid="27" grpId="0"/>
      <p:bldP spid="27" grpId="1"/>
      <p:bldP spid="27" grpId="2"/>
      <p:bldP spid="29" grpId="0"/>
      <p:bldP spid="30" grpId="0"/>
      <p:bldP spid="31" grpId="0"/>
      <p:bldP spid="24" grpId="0"/>
      <p:bldP spid="25" grpId="0"/>
      <p:bldP spid="26" grpId="0"/>
      <p:bldP spid="32" grpId="0"/>
      <p:bldP spid="33" grpId="0"/>
      <p:bldP spid="35" grpId="0"/>
      <p:bldP spid="38" grpId="0"/>
      <p:bldP spid="38" grpId="1"/>
      <p:bldP spid="38" grpId="2"/>
      <p:bldP spid="39" grpId="0"/>
      <p:bldP spid="40" grpId="0"/>
      <p:bldP spid="40" grpId="1"/>
      <p:bldP spid="40" grpId="2"/>
      <p:bldP spid="42" grpId="0"/>
      <p:bldP spid="44"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0DB1A-F9D4-460E-9BE6-884858AC8022}"/>
              </a:ext>
            </a:extLst>
          </p:cNvPr>
          <p:cNvSpPr txBox="1"/>
          <p:nvPr/>
        </p:nvSpPr>
        <p:spPr>
          <a:xfrm>
            <a:off x="1578353" y="2613392"/>
            <a:ext cx="9035293" cy="1631216"/>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GB" sz="4000" dirty="0">
                <a:solidFill>
                  <a:srgbClr val="000000"/>
                </a:solidFill>
              </a:rPr>
              <a:t>Facing up to some of the Contradictions of </a:t>
            </a:r>
            <a:r>
              <a:rPr lang="en-GB" sz="4000" kern="0" dirty="0">
                <a:solidFill>
                  <a:srgbClr val="000000"/>
                </a:solidFill>
              </a:rPr>
              <a:t>the Strongly Typed Functional </a:t>
            </a:r>
            <a:r>
              <a:rPr lang="en-GB" sz="4000" dirty="0">
                <a:solidFill>
                  <a:srgbClr val="000000"/>
                </a:solidFill>
              </a:rPr>
              <a:t>Tribe</a:t>
            </a:r>
          </a:p>
          <a:p>
            <a:pPr algn="ctr">
              <a:defRPr sz="1800" b="0" i="0" u="none" strike="noStrike" kern="0" cap="none" spc="0" baseline="0">
                <a:solidFill>
                  <a:srgbClr val="000000"/>
                </a:solidFill>
                <a:uFillTx/>
              </a:defRPr>
            </a:pPr>
            <a:endParaRPr lang="en-GB" sz="2000" dirty="0">
              <a:solidFill>
                <a:srgbClr val="000000"/>
              </a:solidFill>
            </a:endParaRPr>
          </a:p>
        </p:txBody>
      </p:sp>
    </p:spTree>
    <p:extLst>
      <p:ext uri="{BB962C8B-B14F-4D97-AF65-F5344CB8AC3E}">
        <p14:creationId xmlns:p14="http://schemas.microsoft.com/office/powerpoint/2010/main" val="1550176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80DFD-70DF-4C29-B7B5-B0ACD7F80D96}"/>
              </a:ext>
            </a:extLst>
          </p:cNvPr>
          <p:cNvSpPr txBox="1"/>
          <p:nvPr/>
        </p:nvSpPr>
        <p:spPr>
          <a:xfrm>
            <a:off x="624706" y="1536174"/>
            <a:ext cx="4441817"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There are contradictions at the heart of the ML family of languages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Purity v. Practicality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Logic v. Pragmatism</a:t>
            </a:r>
            <a:endParaRPr lang="en-GB" sz="4000" b="0" i="0" u="none" strike="noStrike" kern="1200" cap="none" spc="0" baseline="0" dirty="0">
              <a:solidFill>
                <a:srgbClr val="000000"/>
              </a:solidFill>
              <a:uFillTx/>
              <a:latin typeface="Calibri"/>
            </a:endParaRPr>
          </a:p>
        </p:txBody>
      </p:sp>
      <p:pic>
        <p:nvPicPr>
          <p:cNvPr id="5" name="Picture 4">
            <a:extLst>
              <a:ext uri="{FF2B5EF4-FFF2-40B4-BE49-F238E27FC236}">
                <a16:creationId xmlns:a16="http://schemas.microsoft.com/office/drawing/2014/main" id="{18DF0B52-4CC0-44FE-B867-034D49C23AE9}"/>
              </a:ext>
            </a:extLst>
          </p:cNvPr>
          <p:cNvPicPr>
            <a:picLocks noChangeAspect="1"/>
          </p:cNvPicPr>
          <p:nvPr/>
        </p:nvPicPr>
        <p:blipFill>
          <a:blip r:embed="rId2"/>
          <a:stretch>
            <a:fillRect/>
          </a:stretch>
        </p:blipFill>
        <p:spPr>
          <a:xfrm>
            <a:off x="6096000" y="497381"/>
            <a:ext cx="5311224" cy="4222008"/>
          </a:xfrm>
          <a:prstGeom prst="rect">
            <a:avLst/>
          </a:prstGeom>
        </p:spPr>
      </p:pic>
      <p:sp>
        <p:nvSpPr>
          <p:cNvPr id="9" name="Rectangle 8">
            <a:extLst>
              <a:ext uri="{FF2B5EF4-FFF2-40B4-BE49-F238E27FC236}">
                <a16:creationId xmlns:a16="http://schemas.microsoft.com/office/drawing/2014/main" id="{01E6C4D2-AC5E-4935-8CC5-0E12FF1BE331}"/>
              </a:ext>
            </a:extLst>
          </p:cNvPr>
          <p:cNvSpPr/>
          <p:nvPr/>
        </p:nvSpPr>
        <p:spPr>
          <a:xfrm>
            <a:off x="6620188" y="2247641"/>
            <a:ext cx="3778899" cy="22393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BBF6B50F-57C7-475B-A2C1-AAB07DE394FA}"/>
              </a:ext>
            </a:extLst>
          </p:cNvPr>
          <p:cNvPicPr>
            <a:picLocks noChangeAspect="1"/>
          </p:cNvPicPr>
          <p:nvPr/>
        </p:nvPicPr>
        <p:blipFill>
          <a:blip r:embed="rId3"/>
          <a:stretch>
            <a:fillRect/>
          </a:stretch>
        </p:blipFill>
        <p:spPr>
          <a:xfrm>
            <a:off x="5691226" y="5212700"/>
            <a:ext cx="6120771" cy="1066801"/>
          </a:xfrm>
          <a:prstGeom prst="rect">
            <a:avLst/>
          </a:prstGeom>
        </p:spPr>
      </p:pic>
      <p:sp>
        <p:nvSpPr>
          <p:cNvPr id="12" name="Rectangle 11">
            <a:extLst>
              <a:ext uri="{FF2B5EF4-FFF2-40B4-BE49-F238E27FC236}">
                <a16:creationId xmlns:a16="http://schemas.microsoft.com/office/drawing/2014/main" id="{800111C0-D70F-4131-94A1-5672A1E2A2F1}"/>
              </a:ext>
            </a:extLst>
          </p:cNvPr>
          <p:cNvSpPr/>
          <p:nvPr/>
        </p:nvSpPr>
        <p:spPr>
          <a:xfrm>
            <a:off x="5691226" y="5756989"/>
            <a:ext cx="6009362" cy="52251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7967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normAutofit fontScale="90000"/>
          </a:bodyPr>
          <a:lstStyle/>
          <a:p>
            <a:r>
              <a:rPr lang="en-GB" dirty="0">
                <a:latin typeface="Segoe UI Light" panose="020B0502040204020203" pitchFamily="34" charset="0"/>
              </a:rPr>
              <a:t>Embracing Dialectics</a:t>
            </a: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089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249750" y="1361899"/>
            <a:ext cx="4230893"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#1</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All practical typed languages need cheap and effective type declarations that include encapsulation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Previous MLs had  awkward variants of that (</a:t>
            </a:r>
            <a:r>
              <a:rPr lang="en-GB" sz="2400" dirty="0" err="1">
                <a:solidFill>
                  <a:srgbClr val="000000"/>
                </a:solidFill>
                <a:latin typeface="Calibri"/>
              </a:rPr>
              <a:t>abstype</a:t>
            </a:r>
            <a:r>
              <a:rPr lang="en-GB" sz="2400" dirty="0">
                <a:solidFill>
                  <a:srgbClr val="000000"/>
                </a:solidFill>
                <a:latin typeface="Calibri"/>
              </a:rPr>
              <a: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23922" y="1733831"/>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Functional</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Objects</a:t>
              </a: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5551294" y="5156175"/>
            <a:ext cx="6162642" cy="1446550"/>
          </a:xfrm>
          <a:prstGeom prst="rect">
            <a:avLst/>
          </a:prstGeom>
          <a:noFill/>
          <a:ln cap="flat">
            <a:noFill/>
          </a:ln>
        </p:spPr>
        <p:txBody>
          <a:bodyPr vert="horz" wrap="square" lIns="0" tIns="0" rIns="0" bIns="0" anchor="t" anchorCtr="1" compatLnSpc="1">
            <a:spAutoFit/>
          </a:bodyPr>
          <a:lstStyle/>
          <a:p>
            <a:pPr lvl="0" algn="ctr">
              <a:defRPr sz="1800" b="0" i="0" u="none" strike="noStrike" kern="0" cap="none" spc="0" baseline="0">
                <a:solidFill>
                  <a:srgbClr val="000000"/>
                </a:solidFill>
                <a:uFillTx/>
              </a:defRPr>
            </a:pPr>
            <a:r>
              <a:rPr lang="en-GB" sz="2400" dirty="0">
                <a:solidFill>
                  <a:srgbClr val="000000"/>
                </a:solidFill>
                <a:latin typeface="Segoe Light" pitchFamily="34"/>
              </a:rPr>
              <a:t>2006: F# Object Programming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a:p>
            <a:pPr lvl="0" algn="ctr">
              <a:defRPr sz="1800" b="0" i="0" u="none" strike="noStrike" kern="0" cap="none" spc="0" baseline="0">
                <a:solidFill>
                  <a:srgbClr val="000000"/>
                </a:solidFill>
                <a:uFillTx/>
              </a:defRPr>
            </a:pPr>
            <a:r>
              <a:rPr lang="en-GB" dirty="0">
                <a:solidFill>
                  <a:srgbClr val="000000"/>
                </a:solidFill>
                <a:latin typeface="Segoe Light" pitchFamily="34"/>
              </a:rPr>
              <a:t>modified Hindley-Milner, type-directed name resolution, </a:t>
            </a:r>
          </a:p>
          <a:p>
            <a:pPr lvl="0" algn="ctr">
              <a:defRPr sz="1800" b="0" i="0" u="none" strike="noStrike" kern="0" cap="none" spc="0" baseline="0">
                <a:solidFill>
                  <a:srgbClr val="000000"/>
                </a:solidFill>
                <a:uFillTx/>
              </a:defRPr>
            </a:pPr>
            <a:r>
              <a:rPr lang="en-GB" dirty="0">
                <a:solidFill>
                  <a:srgbClr val="000000"/>
                </a:solidFill>
                <a:latin typeface="Segoe Light" pitchFamily="34"/>
              </a:rPr>
              <a:t>nominal, subtype-friendly, delegation-oriented, expression-friendly</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3526227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a:xfrm>
            <a:off x="519248" y="228601"/>
            <a:ext cx="11151917" cy="1246495"/>
          </a:xfrm>
        </p:spPr>
        <p:txBody>
          <a:bodyPr/>
          <a:lstStyle/>
          <a:p>
            <a:r>
              <a:rPr lang="en-US" dirty="0">
                <a:latin typeface="Segoe UI Light" panose="020B0502040204020203" pitchFamily="34" charset="0"/>
              </a:rPr>
              <a:t>F# : Objects + Functional  </a:t>
            </a:r>
            <a:r>
              <a:rPr lang="en-GB" dirty="0"/>
              <a:t>️</a:t>
            </a:r>
            <a:br>
              <a:rPr lang="en-GB" b="1" dirty="0"/>
            </a:br>
            <a:endParaRPr lang="en-US" dirty="0">
              <a:latin typeface="Segoe UI Light" panose="020B0502040204020203" pitchFamily="34" charset="0"/>
            </a:endParaRP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_.DX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DY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dirty="0">
                <a:cs typeface="Consolas" pitchFamily="49" charset="0"/>
              </a:rPr>
              <a:t>_.</a:t>
            </a:r>
            <a:r>
              <a:rPr lang="en-US" b="1" kern="1200" dirty="0">
                <a:latin typeface="Consolas" pitchFamily="49" charset="0"/>
                <a:cs typeface="Consolas" pitchFamily="49" charset="0"/>
              </a:rPr>
              <a:t>Scale(k)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Inputs to object </a:t>
            </a: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black"/>
                </a:solidFill>
                <a:effectLst/>
                <a:uLnTx/>
                <a:uFillTx/>
                <a:latin typeface="Segoe UI"/>
                <a:ea typeface="+mn-ea"/>
                <a:cs typeface="+mn-cs"/>
              </a:rPr>
              <a:t>Exported method</a:t>
            </a:r>
          </a:p>
        </p:txBody>
      </p:sp>
      <p:sp>
        <p:nvSpPr>
          <p:cNvPr id="7" name="Rectangular Callout 6"/>
          <p:cNvSpPr/>
          <p:nvPr/>
        </p:nvSpPr>
        <p:spPr>
          <a:xfrm>
            <a:off x="6386683" y="2894969"/>
            <a:ext cx="4676281" cy="523220"/>
          </a:xfrm>
          <a:prstGeom prst="wedgeRectCallout">
            <a:avLst>
              <a:gd name="adj1" fmla="val -69145"/>
              <a:gd name="adj2" fmla="val -116013"/>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lang="en-GB" sz="2800" b="1" dirty="0">
                <a:solidFill>
                  <a:prstClr val="black"/>
                </a:solidFill>
                <a:latin typeface="Segoe UI"/>
              </a:rPr>
              <a:t>Functional o</a:t>
            </a:r>
            <a:r>
              <a:rPr kumimoji="0" lang="en-GB" sz="2800" b="1" i="0" u="none" strike="noStrike" kern="1200" cap="none" spc="0" normalizeH="0" baseline="0" noProof="0" dirty="0" err="1">
                <a:ln>
                  <a:noFill/>
                </a:ln>
                <a:solidFill>
                  <a:prstClr val="black"/>
                </a:solidFill>
                <a:effectLst/>
                <a:uLnTx/>
                <a:uFillTx/>
                <a:latin typeface="Segoe UI"/>
                <a:ea typeface="+mn-ea"/>
                <a:cs typeface="+mn-cs"/>
              </a:rPr>
              <a:t>bject</a:t>
            </a:r>
            <a:r>
              <a:rPr kumimoji="0" lang="en-GB" sz="2800" b="1" i="0" u="none" strike="noStrike" kern="1200" cap="none" spc="0" normalizeH="0" baseline="0" noProof="0" dirty="0">
                <a:ln>
                  <a:noFill/>
                </a:ln>
                <a:solidFill>
                  <a:prstClr val="black"/>
                </a:solidFill>
                <a:effectLst/>
                <a:uLnTx/>
                <a:uFillTx/>
                <a:latin typeface="Segoe UI"/>
                <a:ea typeface="+mn-ea"/>
                <a:cs typeface="+mn-cs"/>
              </a:rPr>
              <a:t> internals</a:t>
            </a:r>
          </a:p>
        </p:txBody>
      </p:sp>
      <p:sp>
        <p:nvSpPr>
          <p:cNvPr id="9" name="Rectangular Callout 5">
            <a:extLst>
              <a:ext uri="{FF2B5EF4-FFF2-40B4-BE49-F238E27FC236}">
                <a16:creationId xmlns:a16="http://schemas.microsoft.com/office/drawing/2014/main" id="{A4FA626B-6D2A-4CB6-ACC5-7C11131E6ECF}"/>
              </a:ext>
            </a:extLst>
          </p:cNvPr>
          <p:cNvSpPr/>
          <p:nvPr/>
        </p:nvSpPr>
        <p:spPr>
          <a:xfrm>
            <a:off x="5679704" y="730414"/>
            <a:ext cx="6162136" cy="1200329"/>
          </a:xfrm>
          <a:prstGeom prst="wedgeRectCallout">
            <a:avLst>
              <a:gd name="adj1" fmla="val -19404"/>
              <a:gd name="adj2" fmla="val 34237"/>
            </a:avLst>
          </a:prstGeom>
          <a:solidFill>
            <a:srgbClr val="ACE58F"/>
          </a:solidFill>
          <a:ln w="15875">
            <a:solidFill>
              <a:schemeClr val="tx1"/>
            </a:solidFill>
            <a:miter lim="800000"/>
            <a:headEnd/>
            <a:tailEnd/>
          </a:ln>
          <a:effectLst/>
        </p:spPr>
        <p:txBody>
          <a:bodyPr wrap="non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prstClr val="black"/>
                </a:solidFill>
                <a:effectLst/>
                <a:uLnTx/>
                <a:uFillTx/>
                <a:latin typeface="Segoe UI"/>
                <a:ea typeface="+mn-ea"/>
                <a:cs typeface="+mn-cs"/>
              </a:rPr>
              <a:t>Recovers ergonomic simplicity</a:t>
            </a: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400" i="0" u="none" strike="noStrike" kern="1200" cap="none" spc="0" normalizeH="0" baseline="0" noProof="0" dirty="0">
                <a:ln>
                  <a:noFill/>
                </a:ln>
                <a:solidFill>
                  <a:prstClr val="black"/>
                </a:solidFill>
                <a:effectLst/>
                <a:uLnTx/>
                <a:uFillTx/>
                <a:latin typeface="Segoe UI"/>
                <a:ea typeface="+mn-ea"/>
                <a:cs typeface="+mn-cs"/>
              </a:rPr>
              <a:t>for encapsulation, works with </a:t>
            </a:r>
            <a:r>
              <a:rPr kumimoji="0" lang="en-GB" sz="2400" i="0" u="none" strike="noStrike" kern="1200" cap="none" spc="0" normalizeH="0" noProof="0" dirty="0">
                <a:ln>
                  <a:noFill/>
                </a:ln>
                <a:solidFill>
                  <a:prstClr val="black"/>
                </a:solidFill>
                <a:effectLst/>
                <a:uLnTx/>
                <a:uFillTx/>
                <a:latin typeface="Segoe UI"/>
                <a:ea typeface="+mn-ea"/>
                <a:cs typeface="+mn-cs"/>
              </a:rPr>
              <a:t>type inference</a:t>
            </a:r>
          </a:p>
          <a:p>
            <a:pPr marL="0" marR="0" lvl="0" indent="0" algn="ctr" defTabSz="933007" rtl="0" eaLnBrk="1" fontAlgn="auto" latinLnBrk="0" hangingPunct="1">
              <a:lnSpc>
                <a:spcPct val="100000"/>
              </a:lnSpc>
              <a:spcBef>
                <a:spcPts val="0"/>
              </a:spcBef>
              <a:spcAft>
                <a:spcPts val="0"/>
              </a:spcAft>
              <a:buClrTx/>
              <a:buSzTx/>
              <a:buFontTx/>
              <a:buNone/>
              <a:tabLst/>
              <a:defRPr/>
            </a:pPr>
            <a:r>
              <a:rPr lang="en-GB" sz="2400" baseline="0" dirty="0">
                <a:solidFill>
                  <a:prstClr val="black"/>
                </a:solidFill>
                <a:latin typeface="Segoe UI"/>
              </a:rPr>
              <a:t>and interop, immutable </a:t>
            </a:r>
            <a:r>
              <a:rPr lang="en-GB" sz="2400" dirty="0">
                <a:solidFill>
                  <a:prstClr val="black"/>
                </a:solidFill>
                <a:latin typeface="Segoe UI"/>
              </a:rPr>
              <a:t>b</a:t>
            </a:r>
            <a:r>
              <a:rPr lang="en-GB" sz="2400" baseline="0" dirty="0">
                <a:solidFill>
                  <a:prstClr val="black"/>
                </a:solidFill>
                <a:latin typeface="Segoe UI"/>
              </a:rPr>
              <a:t>y default</a:t>
            </a:r>
            <a:endParaRPr kumimoji="0" lang="en-GB" sz="240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7" grpId="0" animBg="1"/>
      <p:bldP spid="7"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9A25C8-9D14-4869-8016-15C503D9C477}"/>
              </a:ext>
            </a:extLst>
          </p:cNvPr>
          <p:cNvSpPr txBox="1"/>
          <p:nvPr/>
        </p:nvSpPr>
        <p:spPr>
          <a:xfrm>
            <a:off x="1496680" y="2459507"/>
            <a:ext cx="9198644" cy="193899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a:solidFill>
                  <a:srgbClr val="000000"/>
                </a:solidFill>
                <a:uFillTx/>
                <a:latin typeface="Calibri"/>
              </a:rPr>
              <a:t>Narrative #1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a:solidFill>
                  <a:srgbClr val="000000"/>
                </a:solidFill>
                <a:uFillTx/>
                <a:latin typeface="Calibri"/>
              </a:rPr>
              <a:t>A personal journey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5706177"/>
          </a:xfrm>
        </p:spPr>
        <p:txBody>
          <a:bodyPr/>
          <a:lstStyle/>
          <a:p>
            <a:r>
              <a:rPr lang="en-GB" sz="4000" u="sng" dirty="0">
                <a:latin typeface="Segoe UI Light" panose="020B0502040204020203" pitchFamily="34" charset="0"/>
                <a:cs typeface="Segoe UI Light" panose="020B0502040204020203" pitchFamily="34" charset="0"/>
              </a:rPr>
              <a:t>Object Programming </a:t>
            </a:r>
            <a:r>
              <a:rPr lang="en-GB" sz="4000" dirty="0">
                <a:latin typeface="Segoe UI Light" panose="020B0502040204020203" pitchFamily="34" charset="0"/>
                <a:cs typeface="Segoe UI Light" panose="020B0502040204020203" pitchFamily="34" charset="0"/>
              </a:rPr>
              <a:t>focuses on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succinct coding</a:t>
            </a:r>
            <a:br>
              <a:rPr lang="en-GB" sz="2800" dirty="0">
                <a:latin typeface="Segoe UI Light" panose="020B0502040204020203" pitchFamily="34" charset="0"/>
                <a:cs typeface="Segoe UI Light" panose="020B0502040204020203" pitchFamily="34" charset="0"/>
              </a:rPr>
            </a:br>
            <a:br>
              <a:rPr lang="en-GB" sz="105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notational convenience</a:t>
            </a:r>
            <a:br>
              <a:rPr lang="en-GB" sz="2800" dirty="0">
                <a:latin typeface="Segoe UI Light" panose="020B0502040204020203" pitchFamily="34" charset="0"/>
                <a:cs typeface="Segoe UI Light" panose="020B0502040204020203" pitchFamily="34" charset="0"/>
              </a:rPr>
            </a:br>
            <a:br>
              <a:rPr lang="en-GB" sz="105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API ergonomics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good naming</a:t>
            </a:r>
            <a:br>
              <a:rPr lang="en-GB" sz="2800" dirty="0">
                <a:latin typeface="Segoe UI Light" panose="020B0502040204020203" pitchFamily="34" charset="0"/>
                <a:cs typeface="Segoe UI Light" panose="020B0502040204020203" pitchFamily="34" charset="0"/>
              </a:rPr>
            </a:br>
            <a:br>
              <a:rPr lang="en-GB" sz="9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practical encapsulation </a:t>
            </a:r>
            <a:br>
              <a:rPr lang="en-GB" sz="2800" dirty="0">
                <a:latin typeface="Segoe UI Light" panose="020B0502040204020203" pitchFamily="34" charset="0"/>
                <a:cs typeface="Segoe UI Light" panose="020B0502040204020203" pitchFamily="34" charset="0"/>
              </a:rPr>
            </a:br>
            <a:br>
              <a:rPr lang="en-GB" sz="9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sensible, small, composable abstractions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expression-oriented object implementations</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delegation and closure</a:t>
            </a:r>
            <a:br>
              <a:rPr lang="en-GB" sz="2800" dirty="0">
                <a:latin typeface="Segoe UI Light" panose="020B0502040204020203" pitchFamily="34" charset="0"/>
                <a:cs typeface="Segoe UI Light" panose="020B0502040204020203" pitchFamily="34" charset="0"/>
              </a:rPr>
            </a:br>
            <a:br>
              <a:rPr lang="en-GB" sz="1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making simple things out of (potentially complex) foundations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5373779"/>
          </a:xfrm>
        </p:spPr>
        <p:txBody>
          <a:bodyPr/>
          <a:lstStyle/>
          <a:p>
            <a:r>
              <a:rPr lang="en-GB" sz="4000" u="sng" dirty="0">
                <a:latin typeface="Segoe UI Light" panose="020B0502040204020203" pitchFamily="34" charset="0"/>
                <a:cs typeface="Segoe UI Light" panose="020B0502040204020203" pitchFamily="34" charset="0"/>
              </a:rPr>
              <a:t>Object-</a:t>
            </a:r>
            <a:r>
              <a:rPr lang="en-GB" sz="4000" b="1" u="sng" dirty="0">
                <a:latin typeface="Segoe UI Light" panose="020B0502040204020203" pitchFamily="34" charset="0"/>
                <a:cs typeface="Segoe UI Light" panose="020B0502040204020203" pitchFamily="34" charset="0"/>
              </a:rPr>
              <a:t>Oriented</a:t>
            </a:r>
            <a:r>
              <a:rPr lang="en-GB" sz="4000" u="sng" dirty="0">
                <a:latin typeface="Segoe UI Light" panose="020B0502040204020203" pitchFamily="34" charset="0"/>
                <a:cs typeface="Segoe UI Light" panose="020B0502040204020203" pitchFamily="34" charset="0"/>
              </a:rPr>
              <a:t> Programming </a:t>
            </a:r>
            <a:r>
              <a:rPr lang="en-GB" sz="4000" dirty="0">
                <a:latin typeface="Segoe UI Light" panose="020B0502040204020203" pitchFamily="34" charset="0"/>
                <a:cs typeface="Segoe UI Light" panose="020B0502040204020203" pitchFamily="34" charset="0"/>
              </a:rPr>
              <a:t>seems to focus on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objects as a single, dominant, mentally stifling paradigm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pointless hierarchical classification (Animal, Cat, Dog, </a:t>
            </a:r>
            <a:r>
              <a:rPr lang="en-GB" sz="2000" dirty="0" err="1">
                <a:latin typeface="Segoe UI Light" panose="020B0502040204020203" pitchFamily="34" charset="0"/>
                <a:cs typeface="Segoe UI Light" panose="020B0502040204020203" pitchFamily="34" charset="0"/>
              </a:rPr>
              <a:t>AbstractJellyBeanFactoryDelegator</a:t>
            </a:r>
            <a:r>
              <a:rPr lang="en-GB" sz="2800" dirty="0">
                <a:latin typeface="Segoe UI Light" panose="020B0502040204020203" pitchFamily="34" charset="0"/>
                <a:cs typeface="Segoe UI Light" panose="020B0502040204020203" pitchFamily="34" charset="0"/>
              </a:rPr>
              <a:t>)</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large, cumbersome abstractions with many holes and failure points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declarations not expressions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composition through… more objects, more hierarchies, more names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making complex things out of complex foundations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003" y="280349"/>
            <a:ext cx="11176000" cy="1551194"/>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Remember the eternal sweet spot of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Functions + Data + Types</a:t>
            </a:r>
            <a:endParaRPr lang="en-GB" sz="4000" dirty="0">
              <a:latin typeface="Segoe UI Light" panose="020B0502040204020203" pitchFamily="34" charset="0"/>
              <a:cs typeface="Segoe UI Light"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01B96158-5B74-445F-9BE0-B1073CFA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 y="1831543"/>
            <a:ext cx="12192000" cy="4754207"/>
          </a:xfrm>
          <a:prstGeom prst="rect">
            <a:avLst/>
          </a:prstGeom>
        </p:spPr>
      </p:pic>
    </p:spTree>
    <p:extLst>
      <p:ext uri="{BB962C8B-B14F-4D97-AF65-F5344CB8AC3E}">
        <p14:creationId xmlns:p14="http://schemas.microsoft.com/office/powerpoint/2010/main" val="17166785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9A25C8-9D14-4869-8016-15C503D9C477}"/>
              </a:ext>
            </a:extLst>
          </p:cNvPr>
          <p:cNvSpPr txBox="1"/>
          <p:nvPr/>
        </p:nvSpPr>
        <p:spPr>
          <a:xfrm>
            <a:off x="1496680" y="2459507"/>
            <a:ext cx="9198644" cy="255454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#2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 community’s journey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(and origin mythology)</a:t>
            </a:r>
          </a:p>
        </p:txBody>
      </p:sp>
    </p:spTree>
    <p:extLst>
      <p:ext uri="{BB962C8B-B14F-4D97-AF65-F5344CB8AC3E}">
        <p14:creationId xmlns:p14="http://schemas.microsoft.com/office/powerpoint/2010/main" val="3568139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03187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#2</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Pattern matching only over concrete representations is, in practice, a catastrophe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This was a contradiction in all functional languages until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23922" y="1733831"/>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Pattern Matching</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a:solidFill>
                    <a:srgbClr val="FFFFFF"/>
                  </a:solidFill>
                  <a:uFillTx/>
                  <a:latin typeface="Segoe UI Light" pitchFamily="34"/>
                </a:rPr>
                <a:t>Abstraction</a:t>
              </a:r>
            </a:p>
          </p:txBody>
        </p:sp>
      </p:grpSp>
      <p:pic>
        <p:nvPicPr>
          <p:cNvPr id="6" name="Picture 5">
            <a:extLst>
              <a:ext uri="{FF2B5EF4-FFF2-40B4-BE49-F238E27FC236}">
                <a16:creationId xmlns:a16="http://schemas.microsoft.com/office/drawing/2014/main" id="{ED5E0412-D0CE-4586-B449-5987401740C6}"/>
              </a:ext>
            </a:extLst>
          </p:cNvPr>
          <p:cNvPicPr>
            <a:picLocks noChangeAspect="1"/>
          </p:cNvPicPr>
          <p:nvPr/>
        </p:nvPicPr>
        <p:blipFill>
          <a:blip r:embed="rId2"/>
          <a:stretch>
            <a:fillRect/>
          </a:stretch>
        </p:blipFill>
        <p:spPr>
          <a:xfrm>
            <a:off x="7160986" y="106241"/>
            <a:ext cx="4552950" cy="1247775"/>
          </a:xfrm>
          <a:prstGeom prst="rect">
            <a:avLst/>
          </a:prstGeom>
        </p:spPr>
      </p:pic>
      <p:sp>
        <p:nvSpPr>
          <p:cNvPr id="7" name="Rectangle 6">
            <a:extLst>
              <a:ext uri="{FF2B5EF4-FFF2-40B4-BE49-F238E27FC236}">
                <a16:creationId xmlns:a16="http://schemas.microsoft.com/office/drawing/2014/main" id="{C79F5068-87E8-4884-9C19-38BFC69334DE}"/>
              </a:ext>
            </a:extLst>
          </p:cNvPr>
          <p:cNvSpPr/>
          <p:nvPr/>
        </p:nvSpPr>
        <p:spPr>
          <a:xfrm>
            <a:off x="6997672" y="1272412"/>
            <a:ext cx="10992050" cy="246221"/>
          </a:xfrm>
          <a:prstGeom prst="rect">
            <a:avLst/>
          </a:prstGeom>
        </p:spPr>
        <p:txBody>
          <a:bodyPr wrap="square">
            <a:spAutoFit/>
          </a:bodyPr>
          <a:lstStyle/>
          <a:p>
            <a:r>
              <a:rPr lang="en-GB" sz="1000" dirty="0">
                <a:hlinkClick r:id="rId3"/>
              </a:rPr>
              <a:t>https://www.pure.ed.ac.uk/ws/portalfiles/portal/17084823/Milner_R_1982_How_ML_Evolved.pdf</a:t>
            </a:r>
            <a:r>
              <a:rPr lang="en-GB" sz="1000" dirty="0"/>
              <a:t> </a:t>
            </a:r>
          </a:p>
        </p:txBody>
      </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5551294" y="5156175"/>
            <a:ext cx="6162642" cy="144655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2006: F# Active Patterns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dirty="0">
                <a:solidFill>
                  <a:srgbClr val="000000"/>
                </a:solidFill>
                <a:uFillTx/>
                <a:latin typeface="Segoe Light" pitchFamily="34"/>
              </a:rPr>
              <a:t>Views made practical and simple</a:t>
            </a:r>
            <a:r>
              <a:rPr lang="en-GB" dirty="0">
                <a:solidFill>
                  <a:srgbClr val="000000"/>
                </a:solidFill>
                <a:latin typeface="Segoe Light" pitchFamily="34"/>
              </a:rPr>
              <a:t>.</a:t>
            </a:r>
            <a:endParaRPr lang="en-GB" b="0" i="0" u="none" strike="noStrike" kern="1200" cap="none" spc="0" baseline="0" dirty="0">
              <a:solidFill>
                <a:srgbClr val="000000"/>
              </a:solidFill>
              <a:uFillTx/>
              <a:latin typeface="Segoe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Concomitant with Scala extractors, leads to Haskell view patterns (less used), C# pattern matching</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4225224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#3</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 list comprehensions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 monad syntax</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MLs had nothing like this, and it really hurt in practice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63975" y="1733829"/>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Lambda is everything</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lvl="0" algn="ctr" defTabSz="2889247">
                <a:lnSpc>
                  <a:spcPct val="90000"/>
                </a:lnSpc>
                <a:spcAft>
                  <a:spcPts val="2300"/>
                </a:spcAft>
                <a:defRPr sz="1800" b="0" i="0" u="none" strike="noStrike" kern="0" cap="none" spc="0" baseline="0">
                  <a:solidFill>
                    <a:srgbClr val="000000"/>
                  </a:solidFill>
                  <a:uFillTx/>
                </a:defRPr>
              </a:pPr>
              <a:r>
                <a:rPr lang="en-GB" sz="2400" dirty="0">
                  <a:solidFill>
                    <a:srgbClr val="FFFFFF"/>
                  </a:solidFill>
                  <a:latin typeface="Segoe UI Light" pitchFamily="34"/>
                  <a:cs typeface="Segoe UI Light" pitchFamily="34"/>
                </a:rPr>
                <a:t>Computational modalities</a:t>
              </a:r>
            </a:p>
            <a:p>
              <a:pPr lvl="0" algn="ctr" defTabSz="2889247">
                <a:lnSpc>
                  <a:spcPct val="90000"/>
                </a:lnSpc>
                <a:spcAft>
                  <a:spcPts val="2300"/>
                </a:spcAft>
                <a:defRPr sz="1800" b="0" i="0" u="none" strike="noStrike" kern="0" cap="none" spc="0" baseline="0">
                  <a:solidFill>
                    <a:srgbClr val="000000"/>
                  </a:solidFill>
                  <a:uFillTx/>
                </a:defRPr>
              </a:pPr>
              <a:r>
                <a:rPr lang="en-GB" sz="1100" dirty="0">
                  <a:solidFill>
                    <a:srgbClr val="FFFFFF"/>
                  </a:solidFill>
                  <a:latin typeface="Segoe UI Light" pitchFamily="34"/>
                  <a:cs typeface="Segoe UI Light" pitchFamily="34"/>
                </a:rPr>
                <a:t>(co-routines, tasks, multi-threading, monads, monoids, comprehensions, queries, DSLs)</a:t>
              </a:r>
              <a:r>
                <a:rPr lang="en-GB" sz="1400" dirty="0">
                  <a:solidFill>
                    <a:srgbClr val="FFFFFF"/>
                  </a:solidFill>
                  <a:latin typeface="Segoe UI Light" pitchFamily="34"/>
                  <a:cs typeface="Segoe UI Light" pitchFamily="34"/>
                </a:rPr>
                <a:t> </a:t>
              </a: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0" name="TextBox 10">
            <a:extLst>
              <a:ext uri="{FF2B5EF4-FFF2-40B4-BE49-F238E27FC236}">
                <a16:creationId xmlns:a16="http://schemas.microsoft.com/office/drawing/2014/main" id="{3EAB093E-B3A0-4FA8-ADE1-95CCAC9A3D44}"/>
              </a:ext>
            </a:extLst>
          </p:cNvPr>
          <p:cNvSpPr txBox="1"/>
          <p:nvPr/>
        </p:nvSpPr>
        <p:spPr>
          <a:xfrm>
            <a:off x="4600875" y="4893446"/>
            <a:ext cx="7459570" cy="172354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1993: OCaml embraces Algol-like control syntax within an expression-based functional language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Segoe Light" pitchFamily="34"/>
              </a:rPr>
              <a:t>2007: F# Comprehensions, Async and Computation Expressions gives modal interpretation to this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600"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2273583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8E546A-D34E-4F3C-BE11-21268C9A8DC9}"/>
              </a:ext>
            </a:extLst>
          </p:cNvPr>
          <p:cNvSpPr txBox="1"/>
          <p:nvPr/>
        </p:nvSpPr>
        <p:spPr>
          <a:xfrm>
            <a:off x="959317" y="1451627"/>
            <a:ext cx="4896020" cy="523220"/>
          </a:xfrm>
          <a:prstGeom prst="rect">
            <a:avLst/>
          </a:prstGeom>
          <a:noFill/>
        </p:spPr>
        <p:txBody>
          <a:bodyPr wrap="none" rtlCol="0">
            <a:spAutoFit/>
          </a:bodyPr>
          <a:lstStyle/>
          <a:p>
            <a:r>
              <a:rPr lang="en-GB" sz="2800" dirty="0"/>
              <a:t>C# Iterator methods (from Icon) </a:t>
            </a:r>
          </a:p>
        </p:txBody>
      </p:sp>
      <p:sp>
        <p:nvSpPr>
          <p:cNvPr id="5" name="TextBox 4">
            <a:extLst>
              <a:ext uri="{FF2B5EF4-FFF2-40B4-BE49-F238E27FC236}">
                <a16:creationId xmlns:a16="http://schemas.microsoft.com/office/drawing/2014/main" id="{B853FC02-8C58-4E1E-B393-B2D189FECA64}"/>
              </a:ext>
            </a:extLst>
          </p:cNvPr>
          <p:cNvSpPr txBox="1"/>
          <p:nvPr/>
        </p:nvSpPr>
        <p:spPr>
          <a:xfrm>
            <a:off x="959316" y="2381939"/>
            <a:ext cx="3314882" cy="523220"/>
          </a:xfrm>
          <a:prstGeom prst="rect">
            <a:avLst/>
          </a:prstGeom>
          <a:noFill/>
        </p:spPr>
        <p:txBody>
          <a:bodyPr wrap="none" rtlCol="0">
            <a:spAutoFit/>
          </a:bodyPr>
          <a:lstStyle/>
          <a:p>
            <a:r>
              <a:rPr lang="en-GB" sz="2800" dirty="0"/>
              <a:t>C# Query expressions</a:t>
            </a:r>
          </a:p>
        </p:txBody>
      </p:sp>
      <p:sp>
        <p:nvSpPr>
          <p:cNvPr id="6" name="TextBox 5">
            <a:extLst>
              <a:ext uri="{FF2B5EF4-FFF2-40B4-BE49-F238E27FC236}">
                <a16:creationId xmlns:a16="http://schemas.microsoft.com/office/drawing/2014/main" id="{7298607B-EDC0-4703-B777-390F2942C5E9}"/>
              </a:ext>
            </a:extLst>
          </p:cNvPr>
          <p:cNvSpPr txBox="1"/>
          <p:nvPr/>
        </p:nvSpPr>
        <p:spPr>
          <a:xfrm>
            <a:off x="959316" y="3312251"/>
            <a:ext cx="3945632" cy="523220"/>
          </a:xfrm>
          <a:prstGeom prst="rect">
            <a:avLst/>
          </a:prstGeom>
          <a:noFill/>
        </p:spPr>
        <p:txBody>
          <a:bodyPr wrap="none" rtlCol="0">
            <a:spAutoFit/>
          </a:bodyPr>
          <a:lstStyle/>
          <a:p>
            <a:r>
              <a:rPr lang="en-GB" sz="2800" dirty="0"/>
              <a:t>C# Collection initialization</a:t>
            </a:r>
          </a:p>
        </p:txBody>
      </p:sp>
      <p:sp>
        <p:nvSpPr>
          <p:cNvPr id="7" name="TextBox 6">
            <a:extLst>
              <a:ext uri="{FF2B5EF4-FFF2-40B4-BE49-F238E27FC236}">
                <a16:creationId xmlns:a16="http://schemas.microsoft.com/office/drawing/2014/main" id="{9B3ED7E9-A713-4318-851B-5538975EFC56}"/>
              </a:ext>
            </a:extLst>
          </p:cNvPr>
          <p:cNvSpPr txBox="1"/>
          <p:nvPr/>
        </p:nvSpPr>
        <p:spPr>
          <a:xfrm>
            <a:off x="959316" y="4234873"/>
            <a:ext cx="2856488" cy="523220"/>
          </a:xfrm>
          <a:prstGeom prst="rect">
            <a:avLst/>
          </a:prstGeom>
          <a:noFill/>
        </p:spPr>
        <p:txBody>
          <a:bodyPr wrap="none" rtlCol="0">
            <a:spAutoFit/>
          </a:bodyPr>
          <a:lstStyle/>
          <a:p>
            <a:r>
              <a:rPr lang="en-GB" sz="2800" dirty="0"/>
              <a:t>C# Async methods</a:t>
            </a:r>
          </a:p>
        </p:txBody>
      </p:sp>
      <p:sp>
        <p:nvSpPr>
          <p:cNvPr id="8" name="TextBox 7">
            <a:extLst>
              <a:ext uri="{FF2B5EF4-FFF2-40B4-BE49-F238E27FC236}">
                <a16:creationId xmlns:a16="http://schemas.microsoft.com/office/drawing/2014/main" id="{B4CB577B-6CA2-4C3C-B055-5D0AC8A5D430}"/>
              </a:ext>
            </a:extLst>
          </p:cNvPr>
          <p:cNvSpPr txBox="1"/>
          <p:nvPr/>
        </p:nvSpPr>
        <p:spPr>
          <a:xfrm>
            <a:off x="959316" y="5202275"/>
            <a:ext cx="4031040" cy="523220"/>
          </a:xfrm>
          <a:prstGeom prst="rect">
            <a:avLst/>
          </a:prstGeom>
          <a:noFill/>
        </p:spPr>
        <p:txBody>
          <a:bodyPr wrap="none" rtlCol="0">
            <a:spAutoFit/>
          </a:bodyPr>
          <a:lstStyle/>
          <a:p>
            <a:r>
              <a:rPr lang="en-GB" sz="2800" dirty="0"/>
              <a:t>C# Async iterator methods</a:t>
            </a:r>
          </a:p>
        </p:txBody>
      </p:sp>
      <p:sp>
        <p:nvSpPr>
          <p:cNvPr id="9" name="TextBox 8">
            <a:extLst>
              <a:ext uri="{FF2B5EF4-FFF2-40B4-BE49-F238E27FC236}">
                <a16:creationId xmlns:a16="http://schemas.microsoft.com/office/drawing/2014/main" id="{E553F05F-083C-4E18-95DB-42B6698B98C0}"/>
              </a:ext>
            </a:extLst>
          </p:cNvPr>
          <p:cNvSpPr txBox="1"/>
          <p:nvPr/>
        </p:nvSpPr>
        <p:spPr>
          <a:xfrm>
            <a:off x="6314172" y="2967335"/>
            <a:ext cx="5447899" cy="1384995"/>
          </a:xfrm>
          <a:prstGeom prst="rect">
            <a:avLst/>
          </a:prstGeom>
          <a:noFill/>
        </p:spPr>
        <p:txBody>
          <a:bodyPr wrap="square" rtlCol="0">
            <a:spAutoFit/>
          </a:bodyPr>
          <a:lstStyle/>
          <a:p>
            <a:r>
              <a:rPr lang="en-GB" sz="2800" dirty="0">
                <a:ln>
                  <a:solidFill>
                    <a:schemeClr val="tx1"/>
                  </a:solidFill>
                </a:ln>
              </a:rPr>
              <a:t>modality { code }</a:t>
            </a:r>
          </a:p>
          <a:p>
            <a:endParaRPr lang="en-GB" sz="2800" dirty="0">
              <a:ln>
                <a:solidFill>
                  <a:schemeClr val="tx1"/>
                </a:solidFill>
              </a:ln>
            </a:endParaRPr>
          </a:p>
          <a:p>
            <a:endParaRPr lang="en-GB" sz="2800" dirty="0">
              <a:ln>
                <a:solidFill>
                  <a:schemeClr val="tx1"/>
                </a:solidFill>
              </a:ln>
            </a:endParaRPr>
          </a:p>
        </p:txBody>
      </p:sp>
      <p:cxnSp>
        <p:nvCxnSpPr>
          <p:cNvPr id="12" name="Straight Arrow Connector 11">
            <a:extLst>
              <a:ext uri="{FF2B5EF4-FFF2-40B4-BE49-F238E27FC236}">
                <a16:creationId xmlns:a16="http://schemas.microsoft.com/office/drawing/2014/main" id="{862315DB-A427-4887-A28A-897A4E6EDB56}"/>
              </a:ext>
            </a:extLst>
          </p:cNvPr>
          <p:cNvCxnSpPr/>
          <p:nvPr/>
        </p:nvCxnSpPr>
        <p:spPr>
          <a:xfrm>
            <a:off x="4042611" y="1896177"/>
            <a:ext cx="2127183" cy="117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BC99C4-3EA9-4C8D-A91B-99585584EEB6}"/>
              </a:ext>
            </a:extLst>
          </p:cNvPr>
          <p:cNvCxnSpPr>
            <a:cxnSpLocks/>
            <a:stCxn id="5" idx="3"/>
          </p:cNvCxnSpPr>
          <p:nvPr/>
        </p:nvCxnSpPr>
        <p:spPr>
          <a:xfrm>
            <a:off x="4274198" y="2643549"/>
            <a:ext cx="1821802" cy="5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963FA-93DA-4529-93E3-F3CDC7448E90}"/>
              </a:ext>
            </a:extLst>
          </p:cNvPr>
          <p:cNvCxnSpPr>
            <a:cxnSpLocks/>
            <a:stCxn id="6" idx="3"/>
          </p:cNvCxnSpPr>
          <p:nvPr/>
        </p:nvCxnSpPr>
        <p:spPr>
          <a:xfrm flipV="1">
            <a:off x="4904948" y="3312251"/>
            <a:ext cx="1191052"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90567F-C1F7-40E3-A6C1-A7183C004F6F}"/>
              </a:ext>
            </a:extLst>
          </p:cNvPr>
          <p:cNvCxnSpPr>
            <a:cxnSpLocks/>
          </p:cNvCxnSpPr>
          <p:nvPr/>
        </p:nvCxnSpPr>
        <p:spPr>
          <a:xfrm flipV="1">
            <a:off x="4042611" y="3573861"/>
            <a:ext cx="2053389" cy="901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BE447E-0EB1-4042-8F87-CDCF52C5E96D}"/>
              </a:ext>
            </a:extLst>
          </p:cNvPr>
          <p:cNvCxnSpPr>
            <a:cxnSpLocks/>
          </p:cNvCxnSpPr>
          <p:nvPr/>
        </p:nvCxnSpPr>
        <p:spPr>
          <a:xfrm flipV="1">
            <a:off x="4904948" y="3835471"/>
            <a:ext cx="1191052" cy="1366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D809A7A-73C3-48C9-9D07-E8465A95FEEB}"/>
              </a:ext>
            </a:extLst>
          </p:cNvPr>
          <p:cNvSpPr txBox="1"/>
          <p:nvPr/>
        </p:nvSpPr>
        <p:spPr>
          <a:xfrm>
            <a:off x="-367389" y="430360"/>
            <a:ext cx="12004332"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Computational modalities in C#, F# (computation expressions) </a:t>
            </a:r>
          </a:p>
        </p:txBody>
      </p:sp>
      <p:sp>
        <p:nvSpPr>
          <p:cNvPr id="44" name="TextBox 43">
            <a:extLst>
              <a:ext uri="{FF2B5EF4-FFF2-40B4-BE49-F238E27FC236}">
                <a16:creationId xmlns:a16="http://schemas.microsoft.com/office/drawing/2014/main" id="{DF1A4FA1-1706-4DE9-982E-A4FD5448BFCC}"/>
              </a:ext>
            </a:extLst>
          </p:cNvPr>
          <p:cNvSpPr txBox="1"/>
          <p:nvPr/>
        </p:nvSpPr>
        <p:spPr>
          <a:xfrm>
            <a:off x="7064546" y="4352330"/>
            <a:ext cx="4841903" cy="923330"/>
          </a:xfrm>
          <a:prstGeom prst="rect">
            <a:avLst/>
          </a:prstGeom>
          <a:noFill/>
        </p:spPr>
        <p:txBody>
          <a:bodyPr wrap="none" rtlCol="0">
            <a:spAutoFit/>
          </a:bodyPr>
          <a:lstStyle/>
          <a:p>
            <a:r>
              <a:rPr lang="en-GB" dirty="0"/>
              <a:t>2007 – monads, monoids, async, comprehensions</a:t>
            </a:r>
          </a:p>
          <a:p>
            <a:r>
              <a:rPr lang="en-GB" dirty="0"/>
              <a:t>2012 – queries, extended comprehensions</a:t>
            </a:r>
          </a:p>
          <a:p>
            <a:r>
              <a:rPr lang="en-GB" dirty="0"/>
              <a:t>2020 – </a:t>
            </a:r>
            <a:r>
              <a:rPr lang="en-GB" dirty="0" err="1"/>
              <a:t>applicatives</a:t>
            </a:r>
            <a:endParaRPr lang="en-GB" dirty="0"/>
          </a:p>
        </p:txBody>
      </p:sp>
    </p:spTree>
    <p:extLst>
      <p:ext uri="{BB962C8B-B14F-4D97-AF65-F5344CB8AC3E}">
        <p14:creationId xmlns:p14="http://schemas.microsoft.com/office/powerpoint/2010/main" val="4223596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367389" y="430360"/>
            <a:ext cx="12004332"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Computational modalities in C#, F# (computation expressions) </a:t>
            </a:r>
          </a:p>
        </p:txBody>
      </p:sp>
      <p:sp>
        <p:nvSpPr>
          <p:cNvPr id="4" name="TextBox 3">
            <a:extLst>
              <a:ext uri="{FF2B5EF4-FFF2-40B4-BE49-F238E27FC236}">
                <a16:creationId xmlns:a16="http://schemas.microsoft.com/office/drawing/2014/main" id="{D08E546A-D34E-4F3C-BE11-21268C9A8DC9}"/>
              </a:ext>
            </a:extLst>
          </p:cNvPr>
          <p:cNvSpPr txBox="1"/>
          <p:nvPr/>
        </p:nvSpPr>
        <p:spPr>
          <a:xfrm>
            <a:off x="959317" y="1451627"/>
            <a:ext cx="3192734" cy="523220"/>
          </a:xfrm>
          <a:prstGeom prst="rect">
            <a:avLst/>
          </a:prstGeom>
          <a:noFill/>
        </p:spPr>
        <p:txBody>
          <a:bodyPr wrap="none" rtlCol="0">
            <a:spAutoFit/>
          </a:bodyPr>
          <a:lstStyle/>
          <a:p>
            <a:r>
              <a:rPr lang="en-GB" sz="2800" dirty="0"/>
              <a:t>C# Iterator methods </a:t>
            </a:r>
          </a:p>
        </p:txBody>
      </p:sp>
      <p:sp>
        <p:nvSpPr>
          <p:cNvPr id="5" name="TextBox 4">
            <a:extLst>
              <a:ext uri="{FF2B5EF4-FFF2-40B4-BE49-F238E27FC236}">
                <a16:creationId xmlns:a16="http://schemas.microsoft.com/office/drawing/2014/main" id="{B853FC02-8C58-4E1E-B393-B2D189FECA64}"/>
              </a:ext>
            </a:extLst>
          </p:cNvPr>
          <p:cNvSpPr txBox="1"/>
          <p:nvPr/>
        </p:nvSpPr>
        <p:spPr>
          <a:xfrm>
            <a:off x="959316" y="2381939"/>
            <a:ext cx="3314882" cy="523220"/>
          </a:xfrm>
          <a:prstGeom prst="rect">
            <a:avLst/>
          </a:prstGeom>
          <a:noFill/>
        </p:spPr>
        <p:txBody>
          <a:bodyPr wrap="none" rtlCol="0">
            <a:spAutoFit/>
          </a:bodyPr>
          <a:lstStyle/>
          <a:p>
            <a:r>
              <a:rPr lang="en-GB" sz="2800" dirty="0"/>
              <a:t>C# Query expressions</a:t>
            </a:r>
          </a:p>
        </p:txBody>
      </p:sp>
      <p:sp>
        <p:nvSpPr>
          <p:cNvPr id="6" name="TextBox 5">
            <a:extLst>
              <a:ext uri="{FF2B5EF4-FFF2-40B4-BE49-F238E27FC236}">
                <a16:creationId xmlns:a16="http://schemas.microsoft.com/office/drawing/2014/main" id="{7298607B-EDC0-4703-B777-390F2942C5E9}"/>
              </a:ext>
            </a:extLst>
          </p:cNvPr>
          <p:cNvSpPr txBox="1"/>
          <p:nvPr/>
        </p:nvSpPr>
        <p:spPr>
          <a:xfrm>
            <a:off x="959316" y="3312251"/>
            <a:ext cx="3945632" cy="523220"/>
          </a:xfrm>
          <a:prstGeom prst="rect">
            <a:avLst/>
          </a:prstGeom>
          <a:noFill/>
        </p:spPr>
        <p:txBody>
          <a:bodyPr wrap="none" rtlCol="0">
            <a:spAutoFit/>
          </a:bodyPr>
          <a:lstStyle/>
          <a:p>
            <a:r>
              <a:rPr lang="en-GB" sz="2800" dirty="0"/>
              <a:t>C# Collection initialization</a:t>
            </a:r>
          </a:p>
        </p:txBody>
      </p:sp>
      <p:sp>
        <p:nvSpPr>
          <p:cNvPr id="7" name="TextBox 6">
            <a:extLst>
              <a:ext uri="{FF2B5EF4-FFF2-40B4-BE49-F238E27FC236}">
                <a16:creationId xmlns:a16="http://schemas.microsoft.com/office/drawing/2014/main" id="{9B3ED7E9-A713-4318-851B-5538975EFC56}"/>
              </a:ext>
            </a:extLst>
          </p:cNvPr>
          <p:cNvSpPr txBox="1"/>
          <p:nvPr/>
        </p:nvSpPr>
        <p:spPr>
          <a:xfrm>
            <a:off x="959316" y="4234873"/>
            <a:ext cx="2856488" cy="523220"/>
          </a:xfrm>
          <a:prstGeom prst="rect">
            <a:avLst/>
          </a:prstGeom>
          <a:noFill/>
        </p:spPr>
        <p:txBody>
          <a:bodyPr wrap="none" rtlCol="0">
            <a:spAutoFit/>
          </a:bodyPr>
          <a:lstStyle/>
          <a:p>
            <a:r>
              <a:rPr lang="en-GB" sz="2800" dirty="0"/>
              <a:t>C# Async methods</a:t>
            </a:r>
          </a:p>
        </p:txBody>
      </p:sp>
      <p:sp>
        <p:nvSpPr>
          <p:cNvPr id="8" name="TextBox 7">
            <a:extLst>
              <a:ext uri="{FF2B5EF4-FFF2-40B4-BE49-F238E27FC236}">
                <a16:creationId xmlns:a16="http://schemas.microsoft.com/office/drawing/2014/main" id="{B4CB577B-6CA2-4C3C-B055-5D0AC8A5D430}"/>
              </a:ext>
            </a:extLst>
          </p:cNvPr>
          <p:cNvSpPr txBox="1"/>
          <p:nvPr/>
        </p:nvSpPr>
        <p:spPr>
          <a:xfrm>
            <a:off x="959316" y="5202275"/>
            <a:ext cx="4031040" cy="523220"/>
          </a:xfrm>
          <a:prstGeom prst="rect">
            <a:avLst/>
          </a:prstGeom>
          <a:noFill/>
        </p:spPr>
        <p:txBody>
          <a:bodyPr wrap="none" rtlCol="0">
            <a:spAutoFit/>
          </a:bodyPr>
          <a:lstStyle/>
          <a:p>
            <a:r>
              <a:rPr lang="en-GB" sz="2800" dirty="0"/>
              <a:t>C# Async iterator methods</a:t>
            </a:r>
          </a:p>
        </p:txBody>
      </p:sp>
      <p:sp>
        <p:nvSpPr>
          <p:cNvPr id="9" name="TextBox 8">
            <a:extLst>
              <a:ext uri="{FF2B5EF4-FFF2-40B4-BE49-F238E27FC236}">
                <a16:creationId xmlns:a16="http://schemas.microsoft.com/office/drawing/2014/main" id="{E553F05F-083C-4E18-95DB-42B6698B98C0}"/>
              </a:ext>
            </a:extLst>
          </p:cNvPr>
          <p:cNvSpPr txBox="1"/>
          <p:nvPr/>
        </p:nvSpPr>
        <p:spPr>
          <a:xfrm>
            <a:off x="6602929" y="1451627"/>
            <a:ext cx="5447899" cy="1384995"/>
          </a:xfrm>
          <a:prstGeom prst="rect">
            <a:avLst/>
          </a:prstGeom>
          <a:noFill/>
        </p:spPr>
        <p:txBody>
          <a:bodyPr wrap="square" rtlCol="0">
            <a:spAutoFit/>
          </a:bodyPr>
          <a:lstStyle/>
          <a:p>
            <a:r>
              <a:rPr lang="en-GB" sz="2800" dirty="0" err="1">
                <a:ln>
                  <a:solidFill>
                    <a:schemeClr val="tx1"/>
                  </a:solidFill>
                </a:ln>
              </a:rPr>
              <a:t>seq</a:t>
            </a:r>
            <a:r>
              <a:rPr lang="en-GB" sz="2800" dirty="0">
                <a:ln>
                  <a:solidFill>
                    <a:schemeClr val="tx1"/>
                  </a:solidFill>
                </a:ln>
              </a:rPr>
              <a:t> { code + yield }</a:t>
            </a:r>
          </a:p>
          <a:p>
            <a:endParaRPr lang="en-GB" sz="2800" dirty="0">
              <a:ln>
                <a:solidFill>
                  <a:schemeClr val="tx1"/>
                </a:solidFill>
              </a:ln>
            </a:endParaRPr>
          </a:p>
          <a:p>
            <a:endParaRPr lang="en-GB" sz="2800" dirty="0">
              <a:ln>
                <a:solidFill>
                  <a:schemeClr val="tx1"/>
                </a:solidFill>
              </a:ln>
            </a:endParaRPr>
          </a:p>
        </p:txBody>
      </p:sp>
      <p:cxnSp>
        <p:nvCxnSpPr>
          <p:cNvPr id="12" name="Straight Arrow Connector 11">
            <a:extLst>
              <a:ext uri="{FF2B5EF4-FFF2-40B4-BE49-F238E27FC236}">
                <a16:creationId xmlns:a16="http://schemas.microsoft.com/office/drawing/2014/main" id="{862315DB-A427-4887-A28A-897A4E6EDB56}"/>
              </a:ext>
            </a:extLst>
          </p:cNvPr>
          <p:cNvCxnSpPr/>
          <p:nvPr/>
        </p:nvCxnSpPr>
        <p:spPr>
          <a:xfrm>
            <a:off x="4042611" y="1896177"/>
            <a:ext cx="2127183" cy="117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BC99C4-3EA9-4C8D-A91B-99585584EEB6}"/>
              </a:ext>
            </a:extLst>
          </p:cNvPr>
          <p:cNvCxnSpPr>
            <a:cxnSpLocks/>
            <a:stCxn id="5" idx="3"/>
          </p:cNvCxnSpPr>
          <p:nvPr/>
        </p:nvCxnSpPr>
        <p:spPr>
          <a:xfrm>
            <a:off x="4274198" y="2643549"/>
            <a:ext cx="1821802" cy="54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6963FA-93DA-4529-93E3-F3CDC7448E90}"/>
              </a:ext>
            </a:extLst>
          </p:cNvPr>
          <p:cNvCxnSpPr>
            <a:cxnSpLocks/>
            <a:stCxn id="6" idx="3"/>
          </p:cNvCxnSpPr>
          <p:nvPr/>
        </p:nvCxnSpPr>
        <p:spPr>
          <a:xfrm flipV="1">
            <a:off x="4904948" y="3312251"/>
            <a:ext cx="1191052"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90567F-C1F7-40E3-A6C1-A7183C004F6F}"/>
              </a:ext>
            </a:extLst>
          </p:cNvPr>
          <p:cNvCxnSpPr>
            <a:cxnSpLocks/>
          </p:cNvCxnSpPr>
          <p:nvPr/>
        </p:nvCxnSpPr>
        <p:spPr>
          <a:xfrm flipV="1">
            <a:off x="4473779" y="3573861"/>
            <a:ext cx="1696015" cy="971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BE447E-0EB1-4042-8F87-CDCF52C5E96D}"/>
              </a:ext>
            </a:extLst>
          </p:cNvPr>
          <p:cNvCxnSpPr>
            <a:cxnSpLocks/>
          </p:cNvCxnSpPr>
          <p:nvPr/>
        </p:nvCxnSpPr>
        <p:spPr>
          <a:xfrm flipV="1">
            <a:off x="4904948" y="3744682"/>
            <a:ext cx="1264846" cy="1529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74FDFE7-1AD8-4BE6-AC74-2C81951DFF29}"/>
              </a:ext>
            </a:extLst>
          </p:cNvPr>
          <p:cNvSpPr txBox="1"/>
          <p:nvPr/>
        </p:nvSpPr>
        <p:spPr>
          <a:xfrm>
            <a:off x="6602929" y="2416207"/>
            <a:ext cx="5447899" cy="1384995"/>
          </a:xfrm>
          <a:prstGeom prst="rect">
            <a:avLst/>
          </a:prstGeom>
          <a:noFill/>
        </p:spPr>
        <p:txBody>
          <a:bodyPr wrap="square" rtlCol="0">
            <a:spAutoFit/>
          </a:bodyPr>
          <a:lstStyle/>
          <a:p>
            <a:r>
              <a:rPr lang="en-GB" sz="2800" dirty="0">
                <a:ln>
                  <a:solidFill>
                    <a:schemeClr val="tx1"/>
                  </a:solidFill>
                </a:ln>
              </a:rPr>
              <a:t>query { code + yield + custom }</a:t>
            </a:r>
          </a:p>
          <a:p>
            <a:endParaRPr lang="en-GB" sz="2800" dirty="0">
              <a:ln>
                <a:solidFill>
                  <a:schemeClr val="tx1"/>
                </a:solidFill>
              </a:ln>
            </a:endParaRPr>
          </a:p>
          <a:p>
            <a:endParaRPr lang="en-GB" sz="2800" dirty="0">
              <a:ln>
                <a:solidFill>
                  <a:schemeClr val="tx1"/>
                </a:solidFill>
              </a:ln>
            </a:endParaRPr>
          </a:p>
        </p:txBody>
      </p:sp>
      <p:sp>
        <p:nvSpPr>
          <p:cNvPr id="15" name="TextBox 14">
            <a:extLst>
              <a:ext uri="{FF2B5EF4-FFF2-40B4-BE49-F238E27FC236}">
                <a16:creationId xmlns:a16="http://schemas.microsoft.com/office/drawing/2014/main" id="{18592631-3090-4097-A0EF-73CEB8C63616}"/>
              </a:ext>
            </a:extLst>
          </p:cNvPr>
          <p:cNvSpPr txBox="1"/>
          <p:nvPr/>
        </p:nvSpPr>
        <p:spPr>
          <a:xfrm>
            <a:off x="6602929" y="3329521"/>
            <a:ext cx="5447899" cy="1384995"/>
          </a:xfrm>
          <a:prstGeom prst="rect">
            <a:avLst/>
          </a:prstGeom>
          <a:noFill/>
        </p:spPr>
        <p:txBody>
          <a:bodyPr wrap="square" rtlCol="0">
            <a:spAutoFit/>
          </a:bodyPr>
          <a:lstStyle/>
          <a:p>
            <a:r>
              <a:rPr lang="en-GB" sz="2800" dirty="0">
                <a:ln>
                  <a:solidFill>
                    <a:schemeClr val="tx1"/>
                  </a:solidFill>
                </a:ln>
              </a:rPr>
              <a:t>list { code + yield }</a:t>
            </a:r>
          </a:p>
          <a:p>
            <a:endParaRPr lang="en-GB" sz="2800" dirty="0">
              <a:ln>
                <a:solidFill>
                  <a:schemeClr val="tx1"/>
                </a:solidFill>
              </a:ln>
            </a:endParaRPr>
          </a:p>
          <a:p>
            <a:endParaRPr lang="en-GB" sz="2800" dirty="0">
              <a:ln>
                <a:solidFill>
                  <a:schemeClr val="tx1"/>
                </a:solidFill>
              </a:ln>
            </a:endParaRPr>
          </a:p>
        </p:txBody>
      </p:sp>
      <p:sp>
        <p:nvSpPr>
          <p:cNvPr id="17" name="TextBox 16">
            <a:extLst>
              <a:ext uri="{FF2B5EF4-FFF2-40B4-BE49-F238E27FC236}">
                <a16:creationId xmlns:a16="http://schemas.microsoft.com/office/drawing/2014/main" id="{3ABBC610-3556-4E4C-89D2-C093731C352C}"/>
              </a:ext>
            </a:extLst>
          </p:cNvPr>
          <p:cNvSpPr txBox="1"/>
          <p:nvPr/>
        </p:nvSpPr>
        <p:spPr>
          <a:xfrm>
            <a:off x="6600963" y="4234873"/>
            <a:ext cx="5447899" cy="1384995"/>
          </a:xfrm>
          <a:prstGeom prst="rect">
            <a:avLst/>
          </a:prstGeom>
          <a:noFill/>
        </p:spPr>
        <p:txBody>
          <a:bodyPr wrap="square" rtlCol="0">
            <a:spAutoFit/>
          </a:bodyPr>
          <a:lstStyle/>
          <a:p>
            <a:r>
              <a:rPr lang="en-GB" sz="2800" dirty="0">
                <a:ln>
                  <a:solidFill>
                    <a:schemeClr val="tx1"/>
                  </a:solidFill>
                </a:ln>
              </a:rPr>
              <a:t>async { code + let! }</a:t>
            </a:r>
          </a:p>
          <a:p>
            <a:endParaRPr lang="en-GB" sz="2800" dirty="0">
              <a:ln>
                <a:solidFill>
                  <a:schemeClr val="tx1"/>
                </a:solidFill>
              </a:ln>
            </a:endParaRPr>
          </a:p>
          <a:p>
            <a:endParaRPr lang="en-GB" sz="2800" dirty="0">
              <a:ln>
                <a:solidFill>
                  <a:schemeClr val="tx1"/>
                </a:solidFill>
              </a:ln>
            </a:endParaRPr>
          </a:p>
        </p:txBody>
      </p:sp>
      <p:sp>
        <p:nvSpPr>
          <p:cNvPr id="18" name="TextBox 17">
            <a:extLst>
              <a:ext uri="{FF2B5EF4-FFF2-40B4-BE49-F238E27FC236}">
                <a16:creationId xmlns:a16="http://schemas.microsoft.com/office/drawing/2014/main" id="{C7342821-2F4D-4E9D-8568-0F472E2B5B86}"/>
              </a:ext>
            </a:extLst>
          </p:cNvPr>
          <p:cNvSpPr txBox="1"/>
          <p:nvPr/>
        </p:nvSpPr>
        <p:spPr>
          <a:xfrm>
            <a:off x="6598997" y="5207415"/>
            <a:ext cx="5447899" cy="1384995"/>
          </a:xfrm>
          <a:prstGeom prst="rect">
            <a:avLst/>
          </a:prstGeom>
          <a:noFill/>
        </p:spPr>
        <p:txBody>
          <a:bodyPr wrap="square" rtlCol="0">
            <a:spAutoFit/>
          </a:bodyPr>
          <a:lstStyle/>
          <a:p>
            <a:r>
              <a:rPr lang="en-GB" sz="2800" dirty="0" err="1">
                <a:ln>
                  <a:solidFill>
                    <a:schemeClr val="tx1"/>
                  </a:solidFill>
                </a:ln>
              </a:rPr>
              <a:t>asyncSeq</a:t>
            </a:r>
            <a:r>
              <a:rPr lang="en-GB" sz="2800" dirty="0">
                <a:ln>
                  <a:solidFill>
                    <a:schemeClr val="tx1"/>
                  </a:solidFill>
                </a:ln>
              </a:rPr>
              <a:t> { code + let! + yield }</a:t>
            </a:r>
          </a:p>
          <a:p>
            <a:endParaRPr lang="en-GB" sz="2800" dirty="0">
              <a:ln>
                <a:solidFill>
                  <a:schemeClr val="tx1"/>
                </a:solidFill>
              </a:ln>
            </a:endParaRPr>
          </a:p>
          <a:p>
            <a:r>
              <a:rPr lang="en-GB" sz="2800" dirty="0">
                <a:ln>
                  <a:solidFill>
                    <a:schemeClr val="tx1"/>
                  </a:solidFill>
                </a:ln>
              </a:rPr>
              <a:t>coroutine { code + yield() }</a:t>
            </a:r>
          </a:p>
        </p:txBody>
      </p:sp>
    </p:spTree>
    <p:extLst>
      <p:ext uri="{BB962C8B-B14F-4D97-AF65-F5344CB8AC3E}">
        <p14:creationId xmlns:p14="http://schemas.microsoft.com/office/powerpoint/2010/main" val="3220111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GB"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marL="0" marR="0" lvl="0" indent="0" algn="ctr" defTabSz="933007" rtl="0" eaLnBrk="1" fontAlgn="base"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333333"/>
                </a:solidFill>
                <a:effectLst/>
                <a:uLnTx/>
                <a:uFillTx/>
                <a:latin typeface="Open Sans"/>
                <a:ea typeface="+mn-ea"/>
                <a:cs typeface="+mn-cs"/>
              </a:rPr>
              <a:t>v.</a:t>
            </a:r>
            <a:endParaRPr kumimoji="0" lang="en-GB"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3493462" y="1301148"/>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 rec</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FSharpEntitylist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List.concat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entities</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e.MembersFunctionsAndValues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x</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List.collect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x</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List.cons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e.UnionCases</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x.UnionCaseFields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List.filter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fun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-&gt;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e.NestedEntities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0000"/>
                </a:solidFill>
                <a:effectLst/>
                <a:uLnTx/>
                <a:uFillTx/>
                <a:latin typeface="Segoe Light" pitchFamily="34" charset="0"/>
                <a:ea typeface="+mn-ea"/>
                <a:cs typeface="+mn-cs"/>
                <a:sym typeface="Wingdings" panose="05000000000000000000" pitchFamily="2" charset="2"/>
              </a:rPr>
              <a:t></a:t>
            </a:r>
            <a:endParaRPr kumimoji="0" lang="en-GB" sz="2200" b="0" i="0" u="none" strike="noStrike" kern="1200" cap="none" spc="0" normalizeH="0" baseline="0" noProof="0" dirty="0">
              <a:ln>
                <a:noFill/>
              </a:ln>
              <a:solidFill>
                <a:srgbClr val="FF0000"/>
              </a:solidFill>
              <a:effectLst/>
              <a:uLnTx/>
              <a:uFillTx/>
              <a:latin typeface="Segoe Light" pitchFamily="34" charset="0"/>
              <a:ea typeface="+mn-ea"/>
              <a:cs typeface="+mn-cs"/>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00B050"/>
                </a:solidFill>
                <a:effectLst/>
                <a:uLnTx/>
                <a:uFillTx/>
                <a:latin typeface="Segoe Light" pitchFamily="34" charset="0"/>
                <a:ea typeface="+mn-ea"/>
                <a:cs typeface="+mn-cs"/>
                <a:sym typeface="Wingdings" panose="05000000000000000000" pitchFamily="2" charset="2"/>
              </a:rPr>
              <a:t></a:t>
            </a:r>
            <a:endParaRPr kumimoji="0" lang="en-GB" sz="3200" b="0" i="0" u="none" strike="noStrike" kern="1200" cap="none" spc="0" normalizeH="0" baseline="0" noProof="0" dirty="0">
              <a:ln>
                <a:noFill/>
              </a:ln>
              <a:solidFill>
                <a:srgbClr val="00B050"/>
              </a:solidFill>
              <a:effectLst/>
              <a:uLnTx/>
              <a:uFillTx/>
              <a:latin typeface="Segoe Light" pitchFamily="34" charset="0"/>
              <a:ea typeface="+mn-ea"/>
              <a:cs typeface="+mn-cs"/>
            </a:endParaRP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3522959" y="1399284"/>
            <a:ext cx="7182255" cy="5177607"/>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let rec</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FSharpEntitylist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entities </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e.MembersFunctionsAndValues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x.GenericParameters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gp</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e.UnionCases</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x.UnionCaseFields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f.IsCompilerGenerated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f</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for</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e.FSharpFields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do</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if</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not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x.IsCompilerGenerated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then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x</a:t>
            </a:r>
          </a:p>
          <a:p>
            <a:pPr marL="0" marR="0" lvl="0" indent="0" algn="l" defTabSz="933007"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endParaRPr>
          </a:p>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yield!</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allSymbolsInEntities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compGen</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e.NestedEntities</a:t>
            </a:r>
            <a:r>
              <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GB" sz="12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t>
            </a:r>
            <a:endParaRPr kumimoji="0" lang="en-GB"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3" grpId="0"/>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183280" y="342640"/>
            <a:ext cx="11825439" cy="58477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History of async/await and computational modalities in C#, F#</a:t>
            </a:r>
          </a:p>
        </p:txBody>
      </p:sp>
      <p:sp>
        <p:nvSpPr>
          <p:cNvPr id="3" name="TextBox 2">
            <a:extLst>
              <a:ext uri="{FF2B5EF4-FFF2-40B4-BE49-F238E27FC236}">
                <a16:creationId xmlns:a16="http://schemas.microsoft.com/office/drawing/2014/main" id="{50CAF30A-110B-4B8F-9EC3-7711EF0B309F}"/>
              </a:ext>
            </a:extLst>
          </p:cNvPr>
          <p:cNvSpPr txBox="1"/>
          <p:nvPr/>
        </p:nvSpPr>
        <p:spPr>
          <a:xfrm>
            <a:off x="1536187" y="1517911"/>
            <a:ext cx="1428724" cy="646331"/>
          </a:xfrm>
          <a:prstGeom prst="rect">
            <a:avLst/>
          </a:prstGeom>
          <a:noFill/>
        </p:spPr>
        <p:txBody>
          <a:bodyPr wrap="none" rtlCol="0">
            <a:spAutoFit/>
          </a:bodyPr>
          <a:lstStyle/>
          <a:p>
            <a:r>
              <a:rPr lang="en-GB" dirty="0"/>
              <a:t>SNOBOL, </a:t>
            </a:r>
          </a:p>
          <a:p>
            <a:r>
              <a:rPr lang="en-GB" dirty="0"/>
              <a:t>Icon Iterators</a:t>
            </a:r>
          </a:p>
        </p:txBody>
      </p:sp>
      <p:sp>
        <p:nvSpPr>
          <p:cNvPr id="5" name="TextBox 4">
            <a:extLst>
              <a:ext uri="{FF2B5EF4-FFF2-40B4-BE49-F238E27FC236}">
                <a16:creationId xmlns:a16="http://schemas.microsoft.com/office/drawing/2014/main" id="{3C841AF7-00CE-4FE9-B5C0-57A9BBD866C5}"/>
              </a:ext>
            </a:extLst>
          </p:cNvPr>
          <p:cNvSpPr txBox="1"/>
          <p:nvPr/>
        </p:nvSpPr>
        <p:spPr>
          <a:xfrm>
            <a:off x="183280" y="1268487"/>
            <a:ext cx="1047082" cy="369332"/>
          </a:xfrm>
          <a:prstGeom prst="rect">
            <a:avLst/>
          </a:prstGeom>
          <a:noFill/>
        </p:spPr>
        <p:txBody>
          <a:bodyPr wrap="none" rtlCol="0">
            <a:spAutoFit/>
          </a:bodyPr>
          <a:lstStyle/>
          <a:p>
            <a:r>
              <a:rPr lang="en-GB" dirty="0"/>
              <a:t>1970-90s</a:t>
            </a:r>
          </a:p>
        </p:txBody>
      </p:sp>
      <p:sp>
        <p:nvSpPr>
          <p:cNvPr id="6" name="TextBox 5">
            <a:extLst>
              <a:ext uri="{FF2B5EF4-FFF2-40B4-BE49-F238E27FC236}">
                <a16:creationId xmlns:a16="http://schemas.microsoft.com/office/drawing/2014/main" id="{535B3ADA-0395-438F-8544-B4FC1E6BC176}"/>
              </a:ext>
            </a:extLst>
          </p:cNvPr>
          <p:cNvSpPr txBox="1"/>
          <p:nvPr/>
        </p:nvSpPr>
        <p:spPr>
          <a:xfrm>
            <a:off x="4263782" y="2367711"/>
            <a:ext cx="1670861" cy="646331"/>
          </a:xfrm>
          <a:prstGeom prst="rect">
            <a:avLst/>
          </a:prstGeom>
          <a:noFill/>
        </p:spPr>
        <p:txBody>
          <a:bodyPr wrap="square" rtlCol="0">
            <a:spAutoFit/>
          </a:bodyPr>
          <a:lstStyle/>
          <a:p>
            <a:pPr algn="ctr"/>
            <a:r>
              <a:rPr lang="en-GB" dirty="0"/>
              <a:t>C# 2.0 Iterator Methods</a:t>
            </a:r>
          </a:p>
        </p:txBody>
      </p:sp>
      <p:sp>
        <p:nvSpPr>
          <p:cNvPr id="7" name="TextBox 6">
            <a:extLst>
              <a:ext uri="{FF2B5EF4-FFF2-40B4-BE49-F238E27FC236}">
                <a16:creationId xmlns:a16="http://schemas.microsoft.com/office/drawing/2014/main" id="{C472A834-8AB2-42EE-B71C-51361871C6DF}"/>
              </a:ext>
            </a:extLst>
          </p:cNvPr>
          <p:cNvSpPr txBox="1"/>
          <p:nvPr/>
        </p:nvSpPr>
        <p:spPr>
          <a:xfrm>
            <a:off x="4889888" y="1061525"/>
            <a:ext cx="423514" cy="369332"/>
          </a:xfrm>
          <a:prstGeom prst="rect">
            <a:avLst/>
          </a:prstGeom>
          <a:noFill/>
        </p:spPr>
        <p:txBody>
          <a:bodyPr wrap="none" rtlCol="0">
            <a:spAutoFit/>
          </a:bodyPr>
          <a:lstStyle/>
          <a:p>
            <a:r>
              <a:rPr lang="en-GB" dirty="0"/>
              <a:t>C#</a:t>
            </a:r>
          </a:p>
        </p:txBody>
      </p:sp>
      <p:sp>
        <p:nvSpPr>
          <p:cNvPr id="8" name="TextBox 7">
            <a:extLst>
              <a:ext uri="{FF2B5EF4-FFF2-40B4-BE49-F238E27FC236}">
                <a16:creationId xmlns:a16="http://schemas.microsoft.com/office/drawing/2014/main" id="{FAC64C46-E287-4F19-A807-11F8D2F0A3D3}"/>
              </a:ext>
            </a:extLst>
          </p:cNvPr>
          <p:cNvSpPr txBox="1"/>
          <p:nvPr/>
        </p:nvSpPr>
        <p:spPr>
          <a:xfrm>
            <a:off x="4346561" y="3382192"/>
            <a:ext cx="1505304" cy="646331"/>
          </a:xfrm>
          <a:prstGeom prst="rect">
            <a:avLst/>
          </a:prstGeom>
          <a:noFill/>
        </p:spPr>
        <p:txBody>
          <a:bodyPr wrap="square" rtlCol="0">
            <a:spAutoFit/>
          </a:bodyPr>
          <a:lstStyle/>
          <a:p>
            <a:pPr algn="ctr"/>
            <a:r>
              <a:rPr lang="en-GB" dirty="0"/>
              <a:t>C# 3.0 LINQ queries</a:t>
            </a:r>
          </a:p>
        </p:txBody>
      </p:sp>
      <p:sp>
        <p:nvSpPr>
          <p:cNvPr id="9" name="TextBox 8">
            <a:extLst>
              <a:ext uri="{FF2B5EF4-FFF2-40B4-BE49-F238E27FC236}">
                <a16:creationId xmlns:a16="http://schemas.microsoft.com/office/drawing/2014/main" id="{CCFCC2EA-C1E8-451B-9739-159757761943}"/>
              </a:ext>
            </a:extLst>
          </p:cNvPr>
          <p:cNvSpPr txBox="1"/>
          <p:nvPr/>
        </p:nvSpPr>
        <p:spPr>
          <a:xfrm>
            <a:off x="1249049" y="2846803"/>
            <a:ext cx="1830318" cy="646331"/>
          </a:xfrm>
          <a:prstGeom prst="rect">
            <a:avLst/>
          </a:prstGeom>
          <a:noFill/>
        </p:spPr>
        <p:txBody>
          <a:bodyPr wrap="square" rtlCol="0">
            <a:spAutoFit/>
          </a:bodyPr>
          <a:lstStyle/>
          <a:p>
            <a:pPr algn="ctr"/>
            <a:r>
              <a:rPr lang="en-GB" dirty="0"/>
              <a:t>ML, Haskell, </a:t>
            </a:r>
            <a:r>
              <a:rPr lang="en-GB" dirty="0" err="1"/>
              <a:t>COmega</a:t>
            </a:r>
            <a:endParaRPr lang="en-GB" dirty="0"/>
          </a:p>
        </p:txBody>
      </p:sp>
      <p:sp>
        <p:nvSpPr>
          <p:cNvPr id="10" name="TextBox 9">
            <a:extLst>
              <a:ext uri="{FF2B5EF4-FFF2-40B4-BE49-F238E27FC236}">
                <a16:creationId xmlns:a16="http://schemas.microsoft.com/office/drawing/2014/main" id="{870EE13E-9F68-45A5-8709-D3042A96DAEE}"/>
              </a:ext>
            </a:extLst>
          </p:cNvPr>
          <p:cNvSpPr txBox="1"/>
          <p:nvPr/>
        </p:nvSpPr>
        <p:spPr>
          <a:xfrm>
            <a:off x="7825412" y="985792"/>
            <a:ext cx="405880" cy="369332"/>
          </a:xfrm>
          <a:prstGeom prst="rect">
            <a:avLst/>
          </a:prstGeom>
          <a:noFill/>
        </p:spPr>
        <p:txBody>
          <a:bodyPr wrap="none" rtlCol="0">
            <a:spAutoFit/>
          </a:bodyPr>
          <a:lstStyle/>
          <a:p>
            <a:r>
              <a:rPr lang="en-GB" dirty="0"/>
              <a:t>F#</a:t>
            </a:r>
          </a:p>
        </p:txBody>
      </p:sp>
      <p:sp>
        <p:nvSpPr>
          <p:cNvPr id="11" name="TextBox 10">
            <a:extLst>
              <a:ext uri="{FF2B5EF4-FFF2-40B4-BE49-F238E27FC236}">
                <a16:creationId xmlns:a16="http://schemas.microsoft.com/office/drawing/2014/main" id="{65AEEF39-868A-42D7-9E5C-DA364F87965D}"/>
              </a:ext>
            </a:extLst>
          </p:cNvPr>
          <p:cNvSpPr txBox="1"/>
          <p:nvPr/>
        </p:nvSpPr>
        <p:spPr>
          <a:xfrm>
            <a:off x="183280" y="2552661"/>
            <a:ext cx="652743" cy="369332"/>
          </a:xfrm>
          <a:prstGeom prst="rect">
            <a:avLst/>
          </a:prstGeom>
          <a:noFill/>
        </p:spPr>
        <p:txBody>
          <a:bodyPr wrap="none" rtlCol="0">
            <a:spAutoFit/>
          </a:bodyPr>
          <a:lstStyle/>
          <a:p>
            <a:r>
              <a:rPr lang="en-GB" dirty="0"/>
              <a:t>2002</a:t>
            </a:r>
          </a:p>
        </p:txBody>
      </p:sp>
      <p:cxnSp>
        <p:nvCxnSpPr>
          <p:cNvPr id="13" name="Straight Arrow Connector 12">
            <a:extLst>
              <a:ext uri="{FF2B5EF4-FFF2-40B4-BE49-F238E27FC236}">
                <a16:creationId xmlns:a16="http://schemas.microsoft.com/office/drawing/2014/main" id="{19AB13E8-04DA-478B-9005-7EF27D082DC9}"/>
              </a:ext>
            </a:extLst>
          </p:cNvPr>
          <p:cNvCxnSpPr>
            <a:cxnSpLocks/>
            <a:stCxn id="3" idx="3"/>
            <a:endCxn id="6" idx="1"/>
          </p:cNvCxnSpPr>
          <p:nvPr/>
        </p:nvCxnSpPr>
        <p:spPr>
          <a:xfrm>
            <a:off x="2964911" y="1841077"/>
            <a:ext cx="1298871" cy="84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37E1B0-ACA5-4E17-B4F7-D10752C7ABCD}"/>
              </a:ext>
            </a:extLst>
          </p:cNvPr>
          <p:cNvSpPr txBox="1"/>
          <p:nvPr/>
        </p:nvSpPr>
        <p:spPr>
          <a:xfrm>
            <a:off x="3201364" y="1615429"/>
            <a:ext cx="1618456" cy="461665"/>
          </a:xfrm>
          <a:prstGeom prst="rect">
            <a:avLst/>
          </a:prstGeom>
          <a:noFill/>
        </p:spPr>
        <p:txBody>
          <a:bodyPr wrap="none" rtlCol="0">
            <a:spAutoFit/>
          </a:bodyPr>
          <a:lstStyle/>
          <a:p>
            <a:r>
              <a:rPr lang="en-GB" sz="1200" dirty="0"/>
              <a:t>2002, Todd </a:t>
            </a:r>
            <a:r>
              <a:rPr lang="en-GB" sz="1200" dirty="0" err="1"/>
              <a:t>Proebsting</a:t>
            </a:r>
            <a:r>
              <a:rPr lang="en-GB" sz="1200" dirty="0"/>
              <a:t>,</a:t>
            </a:r>
          </a:p>
          <a:p>
            <a:pPr algn="ctr"/>
            <a:r>
              <a:rPr lang="en-GB" sz="1200" dirty="0"/>
              <a:t>MSR, Uni Arizona</a:t>
            </a:r>
          </a:p>
        </p:txBody>
      </p:sp>
      <p:cxnSp>
        <p:nvCxnSpPr>
          <p:cNvPr id="15" name="Straight Arrow Connector 14">
            <a:extLst>
              <a:ext uri="{FF2B5EF4-FFF2-40B4-BE49-F238E27FC236}">
                <a16:creationId xmlns:a16="http://schemas.microsoft.com/office/drawing/2014/main" id="{02783D1C-4570-4DD4-9D3D-EFEB204CA8A4}"/>
              </a:ext>
            </a:extLst>
          </p:cNvPr>
          <p:cNvCxnSpPr>
            <a:cxnSpLocks/>
            <a:stCxn id="9" idx="3"/>
            <a:endCxn id="8" idx="1"/>
          </p:cNvCxnSpPr>
          <p:nvPr/>
        </p:nvCxnSpPr>
        <p:spPr>
          <a:xfrm>
            <a:off x="3079367" y="3169969"/>
            <a:ext cx="1267194" cy="53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DD653A-E04F-4469-A625-1150F1036548}"/>
              </a:ext>
            </a:extLst>
          </p:cNvPr>
          <p:cNvSpPr txBox="1"/>
          <p:nvPr/>
        </p:nvSpPr>
        <p:spPr>
          <a:xfrm>
            <a:off x="3255272" y="2992262"/>
            <a:ext cx="1277529" cy="461665"/>
          </a:xfrm>
          <a:prstGeom prst="rect">
            <a:avLst/>
          </a:prstGeom>
          <a:noFill/>
        </p:spPr>
        <p:txBody>
          <a:bodyPr wrap="none" rtlCol="0">
            <a:spAutoFit/>
          </a:bodyPr>
          <a:lstStyle/>
          <a:p>
            <a:r>
              <a:rPr lang="en-GB" sz="1200" dirty="0"/>
              <a:t>2006, Erik Meijer,</a:t>
            </a:r>
          </a:p>
          <a:p>
            <a:pPr algn="ctr"/>
            <a:r>
              <a:rPr lang="en-GB" sz="1200" dirty="0"/>
              <a:t>Microsoft</a:t>
            </a:r>
          </a:p>
        </p:txBody>
      </p:sp>
      <p:sp>
        <p:nvSpPr>
          <p:cNvPr id="17" name="TextBox 16">
            <a:extLst>
              <a:ext uri="{FF2B5EF4-FFF2-40B4-BE49-F238E27FC236}">
                <a16:creationId xmlns:a16="http://schemas.microsoft.com/office/drawing/2014/main" id="{EF0E1A80-A6F6-4421-BF36-75EC4281131D}"/>
              </a:ext>
            </a:extLst>
          </p:cNvPr>
          <p:cNvSpPr txBox="1"/>
          <p:nvPr/>
        </p:nvSpPr>
        <p:spPr>
          <a:xfrm>
            <a:off x="183280" y="3458081"/>
            <a:ext cx="652743" cy="369332"/>
          </a:xfrm>
          <a:prstGeom prst="rect">
            <a:avLst/>
          </a:prstGeom>
          <a:noFill/>
        </p:spPr>
        <p:txBody>
          <a:bodyPr wrap="none" rtlCol="0">
            <a:spAutoFit/>
          </a:bodyPr>
          <a:lstStyle/>
          <a:p>
            <a:r>
              <a:rPr lang="en-GB" dirty="0"/>
              <a:t>2007</a:t>
            </a:r>
          </a:p>
        </p:txBody>
      </p:sp>
      <p:cxnSp>
        <p:nvCxnSpPr>
          <p:cNvPr id="18" name="Straight Arrow Connector 17">
            <a:extLst>
              <a:ext uri="{FF2B5EF4-FFF2-40B4-BE49-F238E27FC236}">
                <a16:creationId xmlns:a16="http://schemas.microsoft.com/office/drawing/2014/main" id="{72E3291B-5248-4DC4-8F92-B32AD79BF166}"/>
              </a:ext>
            </a:extLst>
          </p:cNvPr>
          <p:cNvCxnSpPr>
            <a:cxnSpLocks/>
            <a:stCxn id="6" idx="3"/>
            <a:endCxn id="20" idx="1"/>
          </p:cNvCxnSpPr>
          <p:nvPr/>
        </p:nvCxnSpPr>
        <p:spPr>
          <a:xfrm>
            <a:off x="5934643" y="2690877"/>
            <a:ext cx="1739548" cy="982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94703D-B396-43EB-B7BF-34D34EC4E700}"/>
              </a:ext>
            </a:extLst>
          </p:cNvPr>
          <p:cNvSpPr txBox="1"/>
          <p:nvPr/>
        </p:nvSpPr>
        <p:spPr>
          <a:xfrm>
            <a:off x="7674191" y="3072853"/>
            <a:ext cx="2405467" cy="1200329"/>
          </a:xfrm>
          <a:prstGeom prst="rect">
            <a:avLst/>
          </a:prstGeom>
          <a:noFill/>
        </p:spPr>
        <p:txBody>
          <a:bodyPr wrap="none" rtlCol="0">
            <a:spAutoFit/>
          </a:bodyPr>
          <a:lstStyle/>
          <a:p>
            <a:r>
              <a:rPr lang="en-GB" b="1" dirty="0"/>
              <a:t>F# 1.9 Sequences</a:t>
            </a:r>
          </a:p>
          <a:p>
            <a:r>
              <a:rPr lang="en-GB" b="1" dirty="0"/>
              <a:t>F# 1.9 Async/Await</a:t>
            </a:r>
          </a:p>
          <a:p>
            <a:r>
              <a:rPr lang="en-GB" b="1" dirty="0"/>
              <a:t>F# 1.9 Comprehensions</a:t>
            </a:r>
          </a:p>
          <a:p>
            <a:r>
              <a:rPr lang="en-GB" b="1" dirty="0"/>
              <a:t>F# 1.9 Comp. </a:t>
            </a:r>
            <a:r>
              <a:rPr lang="en-GB" b="1" dirty="0" err="1"/>
              <a:t>Exprs</a:t>
            </a:r>
            <a:r>
              <a:rPr lang="en-GB" b="1" dirty="0"/>
              <a:t>.</a:t>
            </a:r>
          </a:p>
        </p:txBody>
      </p:sp>
      <p:cxnSp>
        <p:nvCxnSpPr>
          <p:cNvPr id="21" name="Straight Arrow Connector 20">
            <a:extLst>
              <a:ext uri="{FF2B5EF4-FFF2-40B4-BE49-F238E27FC236}">
                <a16:creationId xmlns:a16="http://schemas.microsoft.com/office/drawing/2014/main" id="{27EE30AC-CCCA-49BA-90CE-D2F7379D6A46}"/>
              </a:ext>
            </a:extLst>
          </p:cNvPr>
          <p:cNvCxnSpPr>
            <a:cxnSpLocks/>
            <a:stCxn id="20" idx="1"/>
            <a:endCxn id="24" idx="3"/>
          </p:cNvCxnSpPr>
          <p:nvPr/>
        </p:nvCxnSpPr>
        <p:spPr>
          <a:xfrm flipH="1">
            <a:off x="6112438" y="3673018"/>
            <a:ext cx="1561753" cy="1093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D8D618-4632-4B9D-8878-9752D61F245B}"/>
              </a:ext>
            </a:extLst>
          </p:cNvPr>
          <p:cNvSpPr txBox="1"/>
          <p:nvPr/>
        </p:nvSpPr>
        <p:spPr>
          <a:xfrm>
            <a:off x="6260460" y="4608711"/>
            <a:ext cx="1101905" cy="461665"/>
          </a:xfrm>
          <a:prstGeom prst="rect">
            <a:avLst/>
          </a:prstGeom>
          <a:noFill/>
        </p:spPr>
        <p:txBody>
          <a:bodyPr wrap="none" rtlCol="0">
            <a:spAutoFit/>
          </a:bodyPr>
          <a:lstStyle/>
          <a:p>
            <a:r>
              <a:rPr lang="en-GB" sz="1200" dirty="0"/>
              <a:t>Hejlsberg, </a:t>
            </a:r>
          </a:p>
          <a:p>
            <a:r>
              <a:rPr lang="en-GB" sz="1200" dirty="0"/>
              <a:t>Torgersen et al</a:t>
            </a:r>
          </a:p>
        </p:txBody>
      </p:sp>
      <p:sp>
        <p:nvSpPr>
          <p:cNvPr id="23" name="TextBox 22">
            <a:extLst>
              <a:ext uri="{FF2B5EF4-FFF2-40B4-BE49-F238E27FC236}">
                <a16:creationId xmlns:a16="http://schemas.microsoft.com/office/drawing/2014/main" id="{F877C53D-53D6-44FD-AFFE-EB2C111B082D}"/>
              </a:ext>
            </a:extLst>
          </p:cNvPr>
          <p:cNvSpPr txBox="1"/>
          <p:nvPr/>
        </p:nvSpPr>
        <p:spPr>
          <a:xfrm>
            <a:off x="192911" y="4618141"/>
            <a:ext cx="652743" cy="369332"/>
          </a:xfrm>
          <a:prstGeom prst="rect">
            <a:avLst/>
          </a:prstGeom>
          <a:noFill/>
        </p:spPr>
        <p:txBody>
          <a:bodyPr wrap="none" rtlCol="0">
            <a:spAutoFit/>
          </a:bodyPr>
          <a:lstStyle/>
          <a:p>
            <a:r>
              <a:rPr lang="en-GB" dirty="0"/>
              <a:t>2011</a:t>
            </a:r>
          </a:p>
        </p:txBody>
      </p:sp>
      <p:sp>
        <p:nvSpPr>
          <p:cNvPr id="24" name="TextBox 23">
            <a:extLst>
              <a:ext uri="{FF2B5EF4-FFF2-40B4-BE49-F238E27FC236}">
                <a16:creationId xmlns:a16="http://schemas.microsoft.com/office/drawing/2014/main" id="{38AB36F9-58C2-4292-A1FE-D0CF465D6AB2}"/>
              </a:ext>
            </a:extLst>
          </p:cNvPr>
          <p:cNvSpPr txBox="1"/>
          <p:nvPr/>
        </p:nvSpPr>
        <p:spPr>
          <a:xfrm>
            <a:off x="4085986" y="4581500"/>
            <a:ext cx="2026452" cy="369332"/>
          </a:xfrm>
          <a:prstGeom prst="rect">
            <a:avLst/>
          </a:prstGeom>
          <a:noFill/>
        </p:spPr>
        <p:txBody>
          <a:bodyPr wrap="none" rtlCol="0">
            <a:spAutoFit/>
          </a:bodyPr>
          <a:lstStyle/>
          <a:p>
            <a:r>
              <a:rPr lang="en-GB" b="1" dirty="0"/>
              <a:t>C# 5.0 Async/Await</a:t>
            </a:r>
          </a:p>
        </p:txBody>
      </p:sp>
      <p:sp>
        <p:nvSpPr>
          <p:cNvPr id="27" name="TextBox 26">
            <a:extLst>
              <a:ext uri="{FF2B5EF4-FFF2-40B4-BE49-F238E27FC236}">
                <a16:creationId xmlns:a16="http://schemas.microsoft.com/office/drawing/2014/main" id="{5F1DC082-026D-48D0-A45C-D05BB7E105C7}"/>
              </a:ext>
            </a:extLst>
          </p:cNvPr>
          <p:cNvSpPr txBox="1"/>
          <p:nvPr/>
        </p:nvSpPr>
        <p:spPr>
          <a:xfrm>
            <a:off x="1338058" y="3991576"/>
            <a:ext cx="1505304" cy="369332"/>
          </a:xfrm>
          <a:prstGeom prst="rect">
            <a:avLst/>
          </a:prstGeom>
          <a:noFill/>
        </p:spPr>
        <p:txBody>
          <a:bodyPr wrap="square" rtlCol="0">
            <a:spAutoFit/>
          </a:bodyPr>
          <a:lstStyle/>
          <a:p>
            <a:r>
              <a:rPr lang="en-GB" dirty="0" err="1"/>
              <a:t>Axum+others</a:t>
            </a:r>
            <a:endParaRPr lang="en-GB" dirty="0"/>
          </a:p>
        </p:txBody>
      </p:sp>
      <p:cxnSp>
        <p:nvCxnSpPr>
          <p:cNvPr id="28" name="Straight Arrow Connector 27">
            <a:extLst>
              <a:ext uri="{FF2B5EF4-FFF2-40B4-BE49-F238E27FC236}">
                <a16:creationId xmlns:a16="http://schemas.microsoft.com/office/drawing/2014/main" id="{A6CCE438-DFDB-4C62-B1D1-69DC1AF4A622}"/>
              </a:ext>
            </a:extLst>
          </p:cNvPr>
          <p:cNvCxnSpPr>
            <a:cxnSpLocks/>
            <a:stCxn id="27" idx="3"/>
            <a:endCxn id="24" idx="1"/>
          </p:cNvCxnSpPr>
          <p:nvPr/>
        </p:nvCxnSpPr>
        <p:spPr>
          <a:xfrm>
            <a:off x="2843362" y="4176242"/>
            <a:ext cx="1242624" cy="58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312EB6-2A00-4D16-B31B-1C92AD97B4B1}"/>
              </a:ext>
            </a:extLst>
          </p:cNvPr>
          <p:cNvSpPr txBox="1"/>
          <p:nvPr/>
        </p:nvSpPr>
        <p:spPr>
          <a:xfrm>
            <a:off x="2164208" y="4443001"/>
            <a:ext cx="1589666" cy="461665"/>
          </a:xfrm>
          <a:prstGeom prst="rect">
            <a:avLst/>
          </a:prstGeom>
          <a:noFill/>
        </p:spPr>
        <p:txBody>
          <a:bodyPr wrap="square" rtlCol="0">
            <a:spAutoFit/>
          </a:bodyPr>
          <a:lstStyle/>
          <a:p>
            <a:r>
              <a:rPr lang="en-GB" sz="1200" dirty="0" err="1"/>
              <a:t>Gustaffson</a:t>
            </a:r>
            <a:r>
              <a:rPr lang="en-GB" sz="1200" dirty="0"/>
              <a:t> et al,</a:t>
            </a:r>
          </a:p>
          <a:p>
            <a:r>
              <a:rPr lang="en-GB" sz="1200" dirty="0"/>
              <a:t>Microsoft</a:t>
            </a:r>
          </a:p>
        </p:txBody>
      </p:sp>
      <p:sp>
        <p:nvSpPr>
          <p:cNvPr id="30" name="TextBox 29">
            <a:extLst>
              <a:ext uri="{FF2B5EF4-FFF2-40B4-BE49-F238E27FC236}">
                <a16:creationId xmlns:a16="http://schemas.microsoft.com/office/drawing/2014/main" id="{8DC74D6D-0DC5-4C31-B742-F349B63BF5EB}"/>
              </a:ext>
            </a:extLst>
          </p:cNvPr>
          <p:cNvSpPr txBox="1"/>
          <p:nvPr/>
        </p:nvSpPr>
        <p:spPr>
          <a:xfrm>
            <a:off x="4033954" y="6017233"/>
            <a:ext cx="2170554" cy="646331"/>
          </a:xfrm>
          <a:prstGeom prst="rect">
            <a:avLst/>
          </a:prstGeom>
          <a:noFill/>
        </p:spPr>
        <p:txBody>
          <a:bodyPr wrap="square" rtlCol="0">
            <a:spAutoFit/>
          </a:bodyPr>
          <a:lstStyle/>
          <a:p>
            <a:pPr algn="ctr"/>
            <a:r>
              <a:rPr lang="en-GB" dirty="0"/>
              <a:t>C# 8.0 Async Iterator Methods</a:t>
            </a:r>
          </a:p>
        </p:txBody>
      </p:sp>
      <p:sp>
        <p:nvSpPr>
          <p:cNvPr id="35" name="TextBox 34">
            <a:extLst>
              <a:ext uri="{FF2B5EF4-FFF2-40B4-BE49-F238E27FC236}">
                <a16:creationId xmlns:a16="http://schemas.microsoft.com/office/drawing/2014/main" id="{31572849-D9A8-436F-9552-E6C216C9ADFF}"/>
              </a:ext>
            </a:extLst>
          </p:cNvPr>
          <p:cNvSpPr txBox="1"/>
          <p:nvPr/>
        </p:nvSpPr>
        <p:spPr>
          <a:xfrm>
            <a:off x="192911" y="6017233"/>
            <a:ext cx="652743" cy="369332"/>
          </a:xfrm>
          <a:prstGeom prst="rect">
            <a:avLst/>
          </a:prstGeom>
          <a:noFill/>
        </p:spPr>
        <p:txBody>
          <a:bodyPr wrap="none" rtlCol="0">
            <a:spAutoFit/>
          </a:bodyPr>
          <a:lstStyle/>
          <a:p>
            <a:r>
              <a:rPr lang="en-GB" dirty="0"/>
              <a:t>2020</a:t>
            </a:r>
          </a:p>
        </p:txBody>
      </p:sp>
      <p:cxnSp>
        <p:nvCxnSpPr>
          <p:cNvPr id="38" name="Straight Arrow Connector 37">
            <a:extLst>
              <a:ext uri="{FF2B5EF4-FFF2-40B4-BE49-F238E27FC236}">
                <a16:creationId xmlns:a16="http://schemas.microsoft.com/office/drawing/2014/main" id="{599BDE31-D7A7-4E4F-AADF-538CAF4B04AD}"/>
              </a:ext>
            </a:extLst>
          </p:cNvPr>
          <p:cNvCxnSpPr>
            <a:cxnSpLocks/>
            <a:stCxn id="72" idx="1"/>
            <a:endCxn id="30" idx="3"/>
          </p:cNvCxnSpPr>
          <p:nvPr/>
        </p:nvCxnSpPr>
        <p:spPr>
          <a:xfrm flipH="1">
            <a:off x="6204508" y="4876045"/>
            <a:ext cx="1482893" cy="1464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54BB401-42DB-48DF-AF20-8F7377AE1FE7}"/>
              </a:ext>
            </a:extLst>
          </p:cNvPr>
          <p:cNvSpPr txBox="1"/>
          <p:nvPr/>
        </p:nvSpPr>
        <p:spPr>
          <a:xfrm>
            <a:off x="6310249" y="5482155"/>
            <a:ext cx="830227" cy="461665"/>
          </a:xfrm>
          <a:prstGeom prst="rect">
            <a:avLst/>
          </a:prstGeom>
          <a:noFill/>
        </p:spPr>
        <p:txBody>
          <a:bodyPr wrap="none" rtlCol="0">
            <a:spAutoFit/>
          </a:bodyPr>
          <a:lstStyle/>
          <a:p>
            <a:r>
              <a:rPr lang="en-GB" sz="1200" dirty="0"/>
              <a:t>Torgersen </a:t>
            </a:r>
          </a:p>
          <a:p>
            <a:r>
              <a:rPr lang="en-GB" sz="1200" dirty="0"/>
              <a:t>et al</a:t>
            </a:r>
          </a:p>
        </p:txBody>
      </p:sp>
      <p:cxnSp>
        <p:nvCxnSpPr>
          <p:cNvPr id="42" name="Straight Arrow Connector 41">
            <a:extLst>
              <a:ext uri="{FF2B5EF4-FFF2-40B4-BE49-F238E27FC236}">
                <a16:creationId xmlns:a16="http://schemas.microsoft.com/office/drawing/2014/main" id="{6042DDBD-8E64-4B53-A7B9-8917BA3C2DE6}"/>
              </a:ext>
            </a:extLst>
          </p:cNvPr>
          <p:cNvCxnSpPr>
            <a:cxnSpLocks/>
            <a:stCxn id="24" idx="1"/>
            <a:endCxn id="47" idx="3"/>
          </p:cNvCxnSpPr>
          <p:nvPr/>
        </p:nvCxnSpPr>
        <p:spPr>
          <a:xfrm flipH="1">
            <a:off x="3371434" y="4766166"/>
            <a:ext cx="714552" cy="1094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BF60263-E524-44B4-8DAE-C20DEF140F19}"/>
              </a:ext>
            </a:extLst>
          </p:cNvPr>
          <p:cNvSpPr txBox="1"/>
          <p:nvPr/>
        </p:nvSpPr>
        <p:spPr>
          <a:xfrm>
            <a:off x="1147171" y="5399429"/>
            <a:ext cx="2224263" cy="923330"/>
          </a:xfrm>
          <a:prstGeom prst="rect">
            <a:avLst/>
          </a:prstGeom>
          <a:noFill/>
        </p:spPr>
        <p:txBody>
          <a:bodyPr wrap="square" rtlCol="0">
            <a:spAutoFit/>
          </a:bodyPr>
          <a:lstStyle/>
          <a:p>
            <a:r>
              <a:rPr lang="en-GB" b="1" dirty="0"/>
              <a:t>Async/Await in Python, C++, Java,</a:t>
            </a:r>
          </a:p>
          <a:p>
            <a:r>
              <a:rPr lang="en-GB" b="1" dirty="0"/>
              <a:t>Typescript + others</a:t>
            </a:r>
          </a:p>
        </p:txBody>
      </p:sp>
      <p:sp>
        <p:nvSpPr>
          <p:cNvPr id="49" name="TextBox 48">
            <a:extLst>
              <a:ext uri="{FF2B5EF4-FFF2-40B4-BE49-F238E27FC236}">
                <a16:creationId xmlns:a16="http://schemas.microsoft.com/office/drawing/2014/main" id="{50A4D041-641F-4A2E-8DA2-73C523F41CFE}"/>
              </a:ext>
            </a:extLst>
          </p:cNvPr>
          <p:cNvSpPr txBox="1"/>
          <p:nvPr/>
        </p:nvSpPr>
        <p:spPr>
          <a:xfrm>
            <a:off x="9654959" y="1331504"/>
            <a:ext cx="2189254" cy="1200329"/>
          </a:xfrm>
          <a:prstGeom prst="rect">
            <a:avLst/>
          </a:prstGeom>
          <a:noFill/>
        </p:spPr>
        <p:txBody>
          <a:bodyPr wrap="none" rtlCol="0">
            <a:spAutoFit/>
          </a:bodyPr>
          <a:lstStyle/>
          <a:p>
            <a:r>
              <a:rPr lang="en-GB" dirty="0"/>
              <a:t>MLDonkey, </a:t>
            </a:r>
          </a:p>
          <a:p>
            <a:r>
              <a:rPr lang="en-GB" dirty="0"/>
              <a:t>List Comprehensions,</a:t>
            </a:r>
          </a:p>
          <a:p>
            <a:r>
              <a:rPr lang="en-GB" dirty="0"/>
              <a:t>Haskell Monads,</a:t>
            </a:r>
          </a:p>
          <a:p>
            <a:r>
              <a:rPr lang="en-GB" dirty="0"/>
              <a:t>Coroutines, Promises</a:t>
            </a:r>
          </a:p>
        </p:txBody>
      </p:sp>
      <p:cxnSp>
        <p:nvCxnSpPr>
          <p:cNvPr id="50" name="Straight Arrow Connector 49">
            <a:extLst>
              <a:ext uri="{FF2B5EF4-FFF2-40B4-BE49-F238E27FC236}">
                <a16:creationId xmlns:a16="http://schemas.microsoft.com/office/drawing/2014/main" id="{BEC89A14-0522-465B-8568-51F1E654A2E2}"/>
              </a:ext>
            </a:extLst>
          </p:cNvPr>
          <p:cNvCxnSpPr>
            <a:cxnSpLocks/>
            <a:stCxn id="49" idx="2"/>
            <a:endCxn id="20" idx="0"/>
          </p:cNvCxnSpPr>
          <p:nvPr/>
        </p:nvCxnSpPr>
        <p:spPr>
          <a:xfrm flipH="1">
            <a:off x="8876925" y="2531833"/>
            <a:ext cx="1872661" cy="54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8EC9D49-04C9-438F-AA36-C7B5A145C4E1}"/>
              </a:ext>
            </a:extLst>
          </p:cNvPr>
          <p:cNvSpPr txBox="1"/>
          <p:nvPr/>
        </p:nvSpPr>
        <p:spPr>
          <a:xfrm>
            <a:off x="7713388" y="6012640"/>
            <a:ext cx="3108672" cy="369332"/>
          </a:xfrm>
          <a:prstGeom prst="rect">
            <a:avLst/>
          </a:prstGeom>
          <a:noFill/>
        </p:spPr>
        <p:txBody>
          <a:bodyPr wrap="none" rtlCol="0">
            <a:spAutoFit/>
          </a:bodyPr>
          <a:lstStyle/>
          <a:p>
            <a:r>
              <a:rPr lang="en-GB" dirty="0"/>
              <a:t>F# 5.0 CEs Support </a:t>
            </a:r>
            <a:r>
              <a:rPr lang="en-GB" dirty="0" err="1"/>
              <a:t>Applicatives</a:t>
            </a:r>
            <a:endParaRPr lang="en-GB" dirty="0"/>
          </a:p>
        </p:txBody>
      </p:sp>
      <p:sp>
        <p:nvSpPr>
          <p:cNvPr id="72" name="TextBox 71">
            <a:extLst>
              <a:ext uri="{FF2B5EF4-FFF2-40B4-BE49-F238E27FC236}">
                <a16:creationId xmlns:a16="http://schemas.microsoft.com/office/drawing/2014/main" id="{DAA7BCDA-4890-4166-829E-6CA6FA156BE6}"/>
              </a:ext>
            </a:extLst>
          </p:cNvPr>
          <p:cNvSpPr txBox="1"/>
          <p:nvPr/>
        </p:nvSpPr>
        <p:spPr>
          <a:xfrm>
            <a:off x="7687401" y="4552879"/>
            <a:ext cx="3585277" cy="646331"/>
          </a:xfrm>
          <a:prstGeom prst="rect">
            <a:avLst/>
          </a:prstGeom>
          <a:noFill/>
        </p:spPr>
        <p:txBody>
          <a:bodyPr wrap="none" rtlCol="0">
            <a:spAutoFit/>
          </a:bodyPr>
          <a:lstStyle/>
          <a:p>
            <a:r>
              <a:rPr lang="en-GB" dirty="0"/>
              <a:t>F# 3.0 CEs Support Queries</a:t>
            </a:r>
          </a:p>
          <a:p>
            <a:r>
              <a:rPr lang="en-GB" dirty="0"/>
              <a:t>F# 3.0 CEs Support Async Sequences</a:t>
            </a:r>
          </a:p>
        </p:txBody>
      </p:sp>
      <p:cxnSp>
        <p:nvCxnSpPr>
          <p:cNvPr id="80" name="Straight Arrow Connector 79">
            <a:extLst>
              <a:ext uri="{FF2B5EF4-FFF2-40B4-BE49-F238E27FC236}">
                <a16:creationId xmlns:a16="http://schemas.microsoft.com/office/drawing/2014/main" id="{14D96E59-BE39-448F-A190-4E00A38C84EA}"/>
              </a:ext>
            </a:extLst>
          </p:cNvPr>
          <p:cNvCxnSpPr>
            <a:cxnSpLocks/>
            <a:stCxn id="8" idx="3"/>
            <a:endCxn id="72" idx="1"/>
          </p:cNvCxnSpPr>
          <p:nvPr/>
        </p:nvCxnSpPr>
        <p:spPr>
          <a:xfrm>
            <a:off x="5851865" y="3705358"/>
            <a:ext cx="1835536" cy="117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DEEF7DD-DE1F-450E-9C61-87CCF2E9A34C}"/>
              </a:ext>
            </a:extLst>
          </p:cNvPr>
          <p:cNvSpPr txBox="1"/>
          <p:nvPr/>
        </p:nvSpPr>
        <p:spPr>
          <a:xfrm>
            <a:off x="10020983" y="5341830"/>
            <a:ext cx="2024016" cy="369332"/>
          </a:xfrm>
          <a:prstGeom prst="rect">
            <a:avLst/>
          </a:prstGeom>
          <a:noFill/>
        </p:spPr>
        <p:txBody>
          <a:bodyPr wrap="none" rtlCol="0">
            <a:spAutoFit/>
          </a:bodyPr>
          <a:lstStyle/>
          <a:p>
            <a:r>
              <a:rPr lang="en-GB" dirty="0"/>
              <a:t>Haskell </a:t>
            </a:r>
            <a:r>
              <a:rPr lang="en-GB" dirty="0" err="1"/>
              <a:t>Applicatives</a:t>
            </a:r>
            <a:endParaRPr lang="en-GB" dirty="0"/>
          </a:p>
        </p:txBody>
      </p:sp>
      <p:cxnSp>
        <p:nvCxnSpPr>
          <p:cNvPr id="109" name="Straight Arrow Connector 108">
            <a:extLst>
              <a:ext uri="{FF2B5EF4-FFF2-40B4-BE49-F238E27FC236}">
                <a16:creationId xmlns:a16="http://schemas.microsoft.com/office/drawing/2014/main" id="{545FB63A-8E99-41F5-A442-B09389DC5678}"/>
              </a:ext>
            </a:extLst>
          </p:cNvPr>
          <p:cNvCxnSpPr>
            <a:cxnSpLocks/>
            <a:stCxn id="108" idx="1"/>
            <a:endCxn id="71" idx="0"/>
          </p:cNvCxnSpPr>
          <p:nvPr/>
        </p:nvCxnSpPr>
        <p:spPr>
          <a:xfrm flipH="1">
            <a:off x="9267724" y="5526496"/>
            <a:ext cx="753259" cy="48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9" grpId="0"/>
      <p:bldP spid="14" grpId="0"/>
      <p:bldP spid="16" grpId="0"/>
      <p:bldP spid="20" grpId="0"/>
      <p:bldP spid="22" grpId="0"/>
      <p:bldP spid="24" grpId="0"/>
      <p:bldP spid="27" grpId="0"/>
      <p:bldP spid="29" grpId="0"/>
      <p:bldP spid="30" grpId="0"/>
      <p:bldP spid="41" grpId="0"/>
      <p:bldP spid="47" grpId="0"/>
      <p:bldP spid="49" grpId="0"/>
      <p:bldP spid="71" grpId="0"/>
      <p:bldP spid="72" grpId="0"/>
      <p:bldP spid="10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1CD819-139A-4173-8733-5DE87CE54FD6}"/>
              </a:ext>
            </a:extLst>
          </p:cNvPr>
          <p:cNvSpPr txBox="1"/>
          <p:nvPr/>
        </p:nvSpPr>
        <p:spPr>
          <a:xfrm>
            <a:off x="490879" y="1354016"/>
            <a:ext cx="4033430" cy="440120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dirty="0">
                <a:solidFill>
                  <a:srgbClr val="000000"/>
                </a:solidFill>
                <a:latin typeface="Calibri"/>
              </a:rPr>
              <a:t>Contradiction #4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No versions of ML had taken data-access or data interop seriously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dirty="0">
                <a:solidFill>
                  <a:srgbClr val="000000"/>
                </a:solidFill>
                <a:latin typeface="Calibri"/>
              </a:rPr>
              <a:t>F# had some libraries from .NET. However we wanted more fluency, more automation, more programmability of interop</a:t>
            </a:r>
            <a:endParaRPr lang="en-GB" sz="2400" u="sng" dirty="0">
              <a:solidFill>
                <a:srgbClr val="000000"/>
              </a:solidFill>
              <a:latin typeface="Calibri"/>
            </a:endParaRPr>
          </a:p>
        </p:txBody>
      </p:sp>
      <p:grpSp>
        <p:nvGrpSpPr>
          <p:cNvPr id="3" name="Group 6">
            <a:extLst>
              <a:ext uri="{FF2B5EF4-FFF2-40B4-BE49-F238E27FC236}">
                <a16:creationId xmlns:a16="http://schemas.microsoft.com/office/drawing/2014/main" id="{A391C25C-C3F2-49BA-B854-82B71A20C985}"/>
              </a:ext>
            </a:extLst>
          </p:cNvPr>
          <p:cNvGrpSpPr/>
          <p:nvPr/>
        </p:nvGrpSpPr>
        <p:grpSpPr>
          <a:xfrm>
            <a:off x="5163975" y="1733829"/>
            <a:ext cx="6818328" cy="1901945"/>
            <a:chOff x="633212" y="490173"/>
            <a:chExt cx="10790221" cy="3082917"/>
          </a:xfrm>
        </p:grpSpPr>
        <p:sp>
          <p:nvSpPr>
            <p:cNvPr id="4" name="Freeform 7">
              <a:extLst>
                <a:ext uri="{FF2B5EF4-FFF2-40B4-BE49-F238E27FC236}">
                  <a16:creationId xmlns:a16="http://schemas.microsoft.com/office/drawing/2014/main" id="{C903C4F9-A467-465B-ABAE-EB8EAEA1AD57}"/>
                </a:ext>
              </a:extLst>
            </p:cNvPr>
            <p:cNvSpPr/>
            <p:nvPr/>
          </p:nvSpPr>
          <p:spPr>
            <a:xfrm>
              <a:off x="633212" y="490173"/>
              <a:ext cx="4299399"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9BBB59"/>
            </a:solidFill>
            <a:ln w="25402" cap="flat">
              <a:solidFill>
                <a:srgbClr val="FFFFFF"/>
              </a:solidFill>
              <a:prstDash val="solid"/>
              <a:miter/>
            </a:ln>
          </p:spPr>
          <p:txBody>
            <a:bodyPr vert="horz" wrap="square" lIns="247646" tIns="247646" rIns="247646" bIns="247646" anchor="ctr" anchorCtr="1" compatLnSpc="1">
              <a:noAutofit/>
            </a:bodyPr>
            <a:lstStyle/>
            <a:p>
              <a:pPr marL="0" marR="0" lvl="0" indent="0" algn="ctr" defTabSz="2889247" rtl="0" fontAlgn="auto" hangingPunct="1">
                <a:lnSpc>
                  <a:spcPct val="90000"/>
                </a:lnSpc>
                <a:spcBef>
                  <a:spcPts val="0"/>
                </a:spcBef>
                <a:spcAft>
                  <a:spcPts val="2300"/>
                </a:spcAft>
                <a:buNone/>
                <a:tabLst/>
                <a:defRPr sz="1800" b="0" i="0" u="none" strike="noStrike" kern="0" cap="none" spc="0" baseline="0">
                  <a:solidFill>
                    <a:srgbClr val="000000"/>
                  </a:solidFill>
                  <a:uFillTx/>
                </a:defRPr>
              </a:pPr>
              <a:r>
                <a:rPr lang="en-GB" sz="3200" b="0" i="0" u="none" strike="noStrike" kern="1200" cap="none" spc="0" baseline="0" dirty="0">
                  <a:solidFill>
                    <a:srgbClr val="FFFFFF"/>
                  </a:solidFill>
                  <a:uFillTx/>
                  <a:latin typeface="Segoe UI Light" pitchFamily="34"/>
                </a:rPr>
                <a:t>Typed Code</a:t>
              </a:r>
            </a:p>
          </p:txBody>
        </p:sp>
        <p:sp>
          <p:nvSpPr>
            <p:cNvPr id="5" name="Freeform 8">
              <a:extLst>
                <a:ext uri="{FF2B5EF4-FFF2-40B4-BE49-F238E27FC236}">
                  <a16:creationId xmlns:a16="http://schemas.microsoft.com/office/drawing/2014/main" id="{B9DF97DD-F199-4517-AAED-F008729C7414}"/>
                </a:ext>
              </a:extLst>
            </p:cNvPr>
            <p:cNvSpPr/>
            <p:nvPr/>
          </p:nvSpPr>
          <p:spPr>
            <a:xfrm>
              <a:off x="7250807" y="490173"/>
              <a:ext cx="4172626" cy="3082917"/>
            </a:xfrm>
            <a:custGeom>
              <a:avLst/>
              <a:gdLst>
                <a:gd name="f0" fmla="val 10800000"/>
                <a:gd name="f1" fmla="val 5400000"/>
                <a:gd name="f2" fmla="val 180"/>
                <a:gd name="f3" fmla="val w"/>
                <a:gd name="f4" fmla="val h"/>
                <a:gd name="f5" fmla="val 0"/>
                <a:gd name="f6" fmla="val 5138199"/>
                <a:gd name="f7" fmla="val 3082919"/>
                <a:gd name="f8" fmla="+- 0 0 -90"/>
                <a:gd name="f9" fmla="*/ f3 1 5138199"/>
                <a:gd name="f10" fmla="*/ f4 1 3082919"/>
                <a:gd name="f11" fmla="val f5"/>
                <a:gd name="f12" fmla="val f6"/>
                <a:gd name="f13" fmla="val f7"/>
                <a:gd name="f14" fmla="*/ f8 f0 1"/>
                <a:gd name="f15" fmla="+- f13 0 f11"/>
                <a:gd name="f16" fmla="+- f12 0 f11"/>
                <a:gd name="f17" fmla="*/ f14 1 f2"/>
                <a:gd name="f18" fmla="*/ f16 1 5138199"/>
                <a:gd name="f19" fmla="*/ f15 1 3082919"/>
                <a:gd name="f20" fmla="*/ 0 f16 1"/>
                <a:gd name="f21" fmla="*/ 0 f15 1"/>
                <a:gd name="f22" fmla="*/ 5138199 f16 1"/>
                <a:gd name="f23" fmla="*/ 3082919 f15 1"/>
                <a:gd name="f24" fmla="+- f17 0 f1"/>
                <a:gd name="f25" fmla="*/ f20 1 5138199"/>
                <a:gd name="f26" fmla="*/ f21 1 3082919"/>
                <a:gd name="f27" fmla="*/ f22 1 5138199"/>
                <a:gd name="f28" fmla="*/ f23 1 3082919"/>
                <a:gd name="f29" fmla="*/ f11 1 f18"/>
                <a:gd name="f30" fmla="*/ f12 1 f18"/>
                <a:gd name="f31" fmla="*/ f11 1 f19"/>
                <a:gd name="f32" fmla="*/ f13 1 f19"/>
                <a:gd name="f33" fmla="*/ f25 1 f18"/>
                <a:gd name="f34" fmla="*/ f26 1 f19"/>
                <a:gd name="f35" fmla="*/ f27 1 f18"/>
                <a:gd name="f36" fmla="*/ f28 1 f19"/>
                <a:gd name="f37" fmla="*/ f29 f9 1"/>
                <a:gd name="f38" fmla="*/ f30 f9 1"/>
                <a:gd name="f39" fmla="*/ f32 f10 1"/>
                <a:gd name="f40" fmla="*/ f31 f10 1"/>
                <a:gd name="f41" fmla="*/ f33 f9 1"/>
                <a:gd name="f42" fmla="*/ f34 f10 1"/>
                <a:gd name="f43" fmla="*/ f35 f9 1"/>
                <a:gd name="f44" fmla="*/ f36 f10 1"/>
              </a:gdLst>
              <a:ahLst/>
              <a:cxnLst>
                <a:cxn ang="3cd4">
                  <a:pos x="hc" y="t"/>
                </a:cxn>
                <a:cxn ang="0">
                  <a:pos x="r" y="vc"/>
                </a:cxn>
                <a:cxn ang="cd4">
                  <a:pos x="hc" y="b"/>
                </a:cxn>
                <a:cxn ang="cd2">
                  <a:pos x="l" y="vc"/>
                </a:cxn>
                <a:cxn ang="f24">
                  <a:pos x="f41" y="f42"/>
                </a:cxn>
                <a:cxn ang="f24">
                  <a:pos x="f43" y="f42"/>
                </a:cxn>
                <a:cxn ang="f24">
                  <a:pos x="f43" y="f44"/>
                </a:cxn>
                <a:cxn ang="f24">
                  <a:pos x="f41" y="f44"/>
                </a:cxn>
                <a:cxn ang="f24">
                  <a:pos x="f41" y="f42"/>
                </a:cxn>
              </a:cxnLst>
              <a:rect l="f37" t="f40" r="f38" b="f39"/>
              <a:pathLst>
                <a:path w="5138199" h="3082919">
                  <a:moveTo>
                    <a:pt x="f5" y="f5"/>
                  </a:moveTo>
                  <a:lnTo>
                    <a:pt x="f6" y="f5"/>
                  </a:lnTo>
                  <a:lnTo>
                    <a:pt x="f6" y="f7"/>
                  </a:lnTo>
                  <a:lnTo>
                    <a:pt x="f5" y="f7"/>
                  </a:lnTo>
                  <a:lnTo>
                    <a:pt x="f5" y="f5"/>
                  </a:lnTo>
                  <a:close/>
                </a:path>
              </a:pathLst>
            </a:custGeom>
            <a:solidFill>
              <a:srgbClr val="8064A2"/>
            </a:solidFill>
            <a:ln w="25402" cap="flat">
              <a:solidFill>
                <a:srgbClr val="FFFFFF"/>
              </a:solidFill>
              <a:prstDash val="solid"/>
              <a:miter/>
            </a:ln>
          </p:spPr>
          <p:txBody>
            <a:bodyPr vert="horz" wrap="square" lIns="247646" tIns="247646" rIns="247646" bIns="247646" anchor="ctr" anchorCtr="1" compatLnSpc="1">
              <a:noAutofit/>
            </a:bodyPr>
            <a:lstStyle/>
            <a:p>
              <a:pPr lvl="0" algn="ctr" defTabSz="2889247">
                <a:lnSpc>
                  <a:spcPct val="90000"/>
                </a:lnSpc>
                <a:spcAft>
                  <a:spcPts val="2300"/>
                </a:spcAft>
                <a:defRPr sz="1800" b="0" i="0" u="none" strike="noStrike" kern="0" cap="none" spc="0" baseline="0">
                  <a:solidFill>
                    <a:srgbClr val="000000"/>
                  </a:solidFill>
                  <a:uFillTx/>
                </a:defRPr>
              </a:pPr>
              <a:r>
                <a:rPr lang="en-GB" sz="3200" dirty="0">
                  <a:solidFill>
                    <a:srgbClr val="FFFFFF"/>
                  </a:solidFill>
                  <a:latin typeface="Segoe UI Light" pitchFamily="34"/>
                  <a:cs typeface="Segoe UI Light" pitchFamily="34"/>
                </a:rPr>
                <a:t>External Data</a:t>
              </a:r>
              <a:endParaRPr lang="en-GB" dirty="0">
                <a:solidFill>
                  <a:srgbClr val="FFFFFF"/>
                </a:solidFill>
                <a:latin typeface="Segoe UI Light" pitchFamily="34"/>
                <a:cs typeface="Segoe UI Light" pitchFamily="34"/>
              </a:endParaRPr>
            </a:p>
          </p:txBody>
        </p:sp>
      </p:grpSp>
      <p:sp>
        <p:nvSpPr>
          <p:cNvPr id="8" name="Left-Right Arrow 9">
            <a:extLst>
              <a:ext uri="{FF2B5EF4-FFF2-40B4-BE49-F238E27FC236}">
                <a16:creationId xmlns:a16="http://schemas.microsoft.com/office/drawing/2014/main" id="{74092989-E529-487F-A711-87B065738332}"/>
              </a:ext>
            </a:extLst>
          </p:cNvPr>
          <p:cNvSpPr/>
          <p:nvPr/>
        </p:nvSpPr>
        <p:spPr>
          <a:xfrm>
            <a:off x="7985874" y="2362829"/>
            <a:ext cx="1174531" cy="643947"/>
          </a:xfrm>
          <a:custGeom>
            <a:avLst>
              <a:gd name="f9" fmla="val 50000"/>
              <a:gd name="f10" fmla="val 50000"/>
            </a:avLst>
            <a:gdLst>
              <a:gd name="f2" fmla="val 10800000"/>
              <a:gd name="f3" fmla="val 5400000"/>
              <a:gd name="f4" fmla="val 180"/>
              <a:gd name="f5" fmla="val w"/>
              <a:gd name="f6" fmla="val h"/>
              <a:gd name="f7" fmla="val ss"/>
              <a:gd name="f8" fmla="val 0"/>
              <a:gd name="f9" fmla="val 50000"/>
              <a:gd name="f10" fmla="val 50000"/>
              <a:gd name="f11" fmla="+- 0 0 -360"/>
              <a:gd name="f12" fmla="+- 0 0 -180"/>
              <a:gd name="f13" fmla="abs f5"/>
              <a:gd name="f14" fmla="abs f6"/>
              <a:gd name="f15" fmla="abs f7"/>
              <a:gd name="f16" fmla="val f8"/>
              <a:gd name="f17" fmla="val f9"/>
              <a:gd name="f18" fmla="val f10"/>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 f38 1 2"/>
              <a:gd name="f43" fmla="*/ f39 1 2"/>
              <a:gd name="f44" fmla="min f39 f38"/>
              <a:gd name="f45" fmla="*/ f38 f17 1"/>
              <a:gd name="f46" fmla="+- f16 f42 0"/>
              <a:gd name="f47" fmla="+- f16 f43 0"/>
              <a:gd name="f48" fmla="*/ f44 f18 1"/>
              <a:gd name="f49" fmla="*/ f45 1 200000"/>
              <a:gd name="f50" fmla="*/ f48 1 100000"/>
              <a:gd name="f51" fmla="+- f46 0 f49"/>
              <a:gd name="f52" fmla="+- f46 f49 0"/>
              <a:gd name="f53" fmla="*/ f46 f32 1"/>
              <a:gd name="f54" fmla="*/ f47 f32 1"/>
              <a:gd name="f55" fmla="+- f35 0 f50"/>
              <a:gd name="f56" fmla="*/ f51 f50 1"/>
              <a:gd name="f57" fmla="*/ f51 f32 1"/>
              <a:gd name="f58" fmla="*/ f52 f32 1"/>
              <a:gd name="f59" fmla="*/ f50 f32 1"/>
              <a:gd name="f60" fmla="*/ f56 1 f42"/>
              <a:gd name="f61" fmla="*/ f55 f32 1"/>
              <a:gd name="f62" fmla="+- f50 0 f60"/>
              <a:gd name="f63" fmla="+- f55 f60 0"/>
              <a:gd name="f64" fmla="*/ f62 f32 1"/>
              <a:gd name="f65" fmla="*/ f63 f32 1"/>
            </a:gdLst>
            <a:ahLst/>
            <a:cxnLst>
              <a:cxn ang="3cd4">
                <a:pos x="hc" y="t"/>
              </a:cxn>
              <a:cxn ang="0">
                <a:pos x="r" y="vc"/>
              </a:cxn>
              <a:cxn ang="cd4">
                <a:pos x="hc" y="b"/>
              </a:cxn>
              <a:cxn ang="cd2">
                <a:pos x="l" y="vc"/>
              </a:cxn>
              <a:cxn ang="f30">
                <a:pos x="f61" y="f37"/>
              </a:cxn>
              <a:cxn ang="f30">
                <a:pos x="f54" y="f57"/>
              </a:cxn>
              <a:cxn ang="f30">
                <a:pos x="f59" y="f37"/>
              </a:cxn>
              <a:cxn ang="f31">
                <a:pos x="f59" y="f41"/>
              </a:cxn>
              <a:cxn ang="f31">
                <a:pos x="f54" y="f58"/>
              </a:cxn>
              <a:cxn ang="f31">
                <a:pos x="f61" y="f41"/>
              </a:cxn>
            </a:cxnLst>
            <a:rect l="f64" t="f57" r="f65" b="f58"/>
            <a:pathLst>
              <a:path>
                <a:moveTo>
                  <a:pt x="f37" y="f53"/>
                </a:moveTo>
                <a:lnTo>
                  <a:pt x="f59" y="f37"/>
                </a:lnTo>
                <a:lnTo>
                  <a:pt x="f59" y="f57"/>
                </a:lnTo>
                <a:lnTo>
                  <a:pt x="f61" y="f57"/>
                </a:lnTo>
                <a:lnTo>
                  <a:pt x="f61" y="f37"/>
                </a:lnTo>
                <a:lnTo>
                  <a:pt x="f40" y="f53"/>
                </a:lnTo>
                <a:lnTo>
                  <a:pt x="f61" y="f41"/>
                </a:lnTo>
                <a:lnTo>
                  <a:pt x="f61" y="f58"/>
                </a:lnTo>
                <a:lnTo>
                  <a:pt x="f59" y="f58"/>
                </a:lnTo>
                <a:lnTo>
                  <a:pt x="f59" y="f41"/>
                </a:lnTo>
                <a:close/>
              </a:path>
            </a:pathLst>
          </a:custGeom>
          <a:noFill/>
          <a:ln w="9528" cap="flat">
            <a:solidFill>
              <a:srgbClr val="333333"/>
            </a:solidFill>
            <a:prstDash val="solid"/>
            <a:miter/>
          </a:ln>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9" name="Arrow: Down 5">
            <a:extLst>
              <a:ext uri="{FF2B5EF4-FFF2-40B4-BE49-F238E27FC236}">
                <a16:creationId xmlns:a16="http://schemas.microsoft.com/office/drawing/2014/main" id="{20B0D087-23B5-4C67-9A33-BF5114EAC86D}"/>
              </a:ext>
            </a:extLst>
          </p:cNvPr>
          <p:cNvSpPr/>
          <p:nvPr/>
        </p:nvSpPr>
        <p:spPr>
          <a:xfrm>
            <a:off x="8071945" y="3531475"/>
            <a:ext cx="1233628" cy="1191565"/>
          </a:xfrm>
          <a:custGeom>
            <a:avLst>
              <a:gd name="f0" fmla="val 10919"/>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9528" cap="flat">
            <a:solidFill>
              <a:srgbClr val="BE4B48"/>
            </a:solidFill>
            <a:prstDash val="solid"/>
            <a:miter/>
          </a:ln>
          <a:effectLst>
            <a:outerShdw dist="22997" dir="5400000" algn="tl">
              <a:srgbClr val="000000">
                <a:alpha val="35000"/>
              </a:srgbClr>
            </a:outerShdw>
          </a:effectLst>
        </p:spPr>
        <p:txBody>
          <a:bodyPr vert="horz" wrap="square" lIns="91440" tIns="45720" rIns="91440" bIns="45720" anchor="ctr" anchorCtr="1" compatLnSpc="1">
            <a:noAutofit/>
          </a:bodyPr>
          <a:lstStyle/>
          <a:p>
            <a:pPr marL="0" marR="0" lvl="0" indent="0" algn="ctr" defTabSz="914098"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00" b="0" i="0" u="none" strike="noStrike" kern="1200" cap="none" spc="0" baseline="0">
              <a:solidFill>
                <a:srgbClr val="000000"/>
              </a:solidFill>
              <a:uFillTx/>
              <a:latin typeface="Segoe Light" pitchFamily="34"/>
            </a:endParaRPr>
          </a:p>
        </p:txBody>
      </p:sp>
      <p:sp>
        <p:nvSpPr>
          <p:cNvPr id="11" name="TextBox 12">
            <a:extLst>
              <a:ext uri="{FF2B5EF4-FFF2-40B4-BE49-F238E27FC236}">
                <a16:creationId xmlns:a16="http://schemas.microsoft.com/office/drawing/2014/main" id="{A7665DA8-FEC5-4C5C-9BE6-6158891C1F86}"/>
              </a:ext>
            </a:extLst>
          </p:cNvPr>
          <p:cNvSpPr txBox="1"/>
          <p:nvPr/>
        </p:nvSpPr>
        <p:spPr>
          <a:xfrm>
            <a:off x="6104718" y="5041920"/>
            <a:ext cx="5168081" cy="1046440"/>
          </a:xfrm>
          <a:prstGeom prst="rect">
            <a:avLst/>
          </a:prstGeom>
          <a:noFill/>
          <a:ln cap="flat">
            <a:noFill/>
          </a:ln>
        </p:spPr>
        <p:txBody>
          <a:bodyPr vert="horz" wrap="none" lIns="0" tIns="0" rIns="0" bIns="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Segoe Light" pitchFamily="34"/>
              </a:rPr>
              <a:t>2012: F# Type Providers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(compile-time meta-programming to compute type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dirty="0">
                <a:solidFill>
                  <a:srgbClr val="000000"/>
                </a:solidFill>
                <a:latin typeface="Segoe Light" pitchFamily="34"/>
              </a:rPr>
              <a:t>spaces based on external information sources)</a:t>
            </a:r>
            <a:endParaRPr lang="en-GB" b="0" i="0" u="none" strike="noStrike" kern="1200" cap="none" spc="0" baseline="0" dirty="0">
              <a:solidFill>
                <a:srgbClr val="000000"/>
              </a:solidFill>
              <a:uFillTx/>
              <a:latin typeface="Segoe Light" pitchFamily="34"/>
            </a:endParaRPr>
          </a:p>
        </p:txBody>
      </p:sp>
    </p:spTree>
    <p:extLst>
      <p:ext uri="{BB962C8B-B14F-4D97-AF65-F5344CB8AC3E}">
        <p14:creationId xmlns:p14="http://schemas.microsoft.com/office/powerpoint/2010/main" val="719970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623248"/>
          </a:xfrm>
        </p:spPr>
        <p:txBody>
          <a:bodyPr>
            <a:normAutofit fontScale="90000"/>
          </a:bodyPr>
          <a:lstStyle/>
          <a:p>
            <a:r>
              <a:rPr lang="en-GB" dirty="0"/>
              <a:t>The More Recent History of F# (2012+)</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303520"/>
          </a:xfrm>
        </p:spPr>
        <p:txBody>
          <a:bodyPr>
            <a:normAutofit/>
          </a:bodyPr>
          <a:lstStyle/>
          <a:p>
            <a:pPr>
              <a:lnSpc>
                <a:spcPct val="120000"/>
              </a:lnSpc>
            </a:pPr>
            <a:r>
              <a:rPr lang="en-GB" dirty="0">
                <a:latin typeface="Calibri" panose="020F0502020204030204" pitchFamily="34" charset="0"/>
                <a:cs typeface="Calibri" panose="020F0502020204030204" pitchFamily="34" charset="0"/>
              </a:rPr>
              <a:t>So much I could say</a:t>
            </a:r>
          </a:p>
          <a:p>
            <a:pPr>
              <a:lnSpc>
                <a:spcPct val="120000"/>
              </a:lnSpc>
            </a:pPr>
            <a:r>
              <a:rPr lang="en-GB" dirty="0"/>
              <a:t>2010 – F# 2.0, “Parachutes Into the Dark Heart of the Industry”</a:t>
            </a:r>
          </a:p>
          <a:p>
            <a:pPr>
              <a:lnSpc>
                <a:spcPct val="120000"/>
              </a:lnSpc>
            </a:pPr>
            <a:r>
              <a:rPr lang="en-GB" dirty="0"/>
              <a:t>2012+ – F# 3.0, 3.1</a:t>
            </a:r>
          </a:p>
          <a:p>
            <a:pPr>
              <a:lnSpc>
                <a:spcPct val="120000"/>
              </a:lnSpc>
            </a:pPr>
            <a:r>
              <a:rPr lang="en-GB" dirty="0"/>
              <a:t>2014-2016 – Fully embrace Cross-Platform, Open-Source, Cloud, Web</a:t>
            </a:r>
          </a:p>
          <a:p>
            <a:pPr>
              <a:lnSpc>
                <a:spcPct val="120000"/>
              </a:lnSpc>
            </a:pPr>
            <a:r>
              <a:rPr lang="en-GB" dirty="0"/>
              <a:t>2016+ – F# 4.0, 4.1, 4.5, 4.7</a:t>
            </a:r>
          </a:p>
          <a:p>
            <a:pPr>
              <a:lnSpc>
                <a:spcPct val="120000"/>
              </a:lnSpc>
            </a:pPr>
            <a:r>
              <a:rPr lang="en-GB" dirty="0"/>
              <a:t>2020 – F# 5.0</a:t>
            </a:r>
          </a:p>
          <a:p>
            <a:pPr>
              <a:lnSpc>
                <a:spcPct val="120000"/>
              </a:lnSpc>
            </a:pPr>
            <a:r>
              <a:rPr lang="en-GB" dirty="0"/>
              <a:t>2021 – F# 6.0 in preparation</a:t>
            </a:r>
          </a:p>
          <a:p>
            <a:pPr marL="0" indent="0">
              <a:lnSpc>
                <a:spcPct val="120000"/>
              </a:lnSpc>
              <a:buNone/>
            </a:pPr>
            <a:endParaRPr lang="en-GB" dirty="0"/>
          </a:p>
        </p:txBody>
      </p:sp>
    </p:spTree>
    <p:extLst>
      <p:ext uri="{BB962C8B-B14F-4D97-AF65-F5344CB8AC3E}">
        <p14:creationId xmlns:p14="http://schemas.microsoft.com/office/powerpoint/2010/main" val="911017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623248"/>
          </a:xfrm>
        </p:spPr>
        <p:txBody>
          <a:bodyPr>
            <a:normAutofit fontScale="90000"/>
          </a:bodyPr>
          <a:lstStyle/>
          <a:p>
            <a:r>
              <a:rPr lang="en-GB" dirty="0"/>
              <a:t>F# Today</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303520"/>
          </a:xfrm>
        </p:spPr>
        <p:txBody>
          <a:bodyPr>
            <a:normAutofit/>
          </a:bodyPr>
          <a:lstStyle/>
          <a:p>
            <a:pPr>
              <a:lnSpc>
                <a:spcPct val="120000"/>
              </a:lnSpc>
            </a:pPr>
            <a:r>
              <a:rPr lang="en-GB" dirty="0">
                <a:latin typeface="Calibri" panose="020F0502020204030204" pitchFamily="34" charset="0"/>
                <a:cs typeface="Calibri" panose="020F0502020204030204" pitchFamily="34" charset="0"/>
              </a:rPr>
              <a:t>F# has a core position as “typed functional for .NET and JavaScript”</a:t>
            </a:r>
          </a:p>
          <a:p>
            <a:pPr lvl="1">
              <a:lnSpc>
                <a:spcPct val="120000"/>
              </a:lnSpc>
            </a:pPr>
            <a:r>
              <a:rPr lang="en-GB" dirty="0">
                <a:latin typeface="Calibri" panose="020F0502020204030204" pitchFamily="34" charset="0"/>
                <a:cs typeface="Calibri" panose="020F0502020204030204" pitchFamily="34" charset="0"/>
              </a:rPr>
              <a:t>Delivery in the .NET SDK, F# exists wherever C# exists</a:t>
            </a:r>
          </a:p>
          <a:p>
            <a:pPr lvl="1">
              <a:lnSpc>
                <a:spcPct val="120000"/>
              </a:lnSpc>
            </a:pPr>
            <a:r>
              <a:rPr lang="en-GB" dirty="0">
                <a:latin typeface="Calibri" panose="020F0502020204030204" pitchFamily="34" charset="0"/>
                <a:cs typeface="Calibri" panose="020F0502020204030204" pitchFamily="34" charset="0"/>
              </a:rPr>
              <a:t>Highly performant</a:t>
            </a:r>
          </a:p>
          <a:p>
            <a:pPr lvl="1">
              <a:lnSpc>
                <a:spcPct val="120000"/>
              </a:lnSpc>
            </a:pPr>
            <a:r>
              <a:rPr lang="en-GB" dirty="0">
                <a:latin typeface="Calibri" panose="020F0502020204030204" pitchFamily="34" charset="0"/>
                <a:cs typeface="Calibri" panose="020F0502020204030204" pitchFamily="34" charset="0"/>
              </a:rPr>
              <a:t>IDE tooling by two major vendors</a:t>
            </a:r>
          </a:p>
          <a:p>
            <a:pPr>
              <a:lnSpc>
                <a:spcPct val="120000"/>
              </a:lnSpc>
            </a:pPr>
            <a:r>
              <a:rPr lang="en-GB" dirty="0">
                <a:latin typeface="Calibri" panose="020F0502020204030204" pitchFamily="34" charset="0"/>
                <a:cs typeface="Calibri" panose="020F0502020204030204" pitchFamily="34" charset="0"/>
              </a:rPr>
              <a:t>Strong for web-client, mobile, server, cloud, deep-learning</a:t>
            </a:r>
          </a:p>
          <a:p>
            <a:pPr>
              <a:lnSpc>
                <a:spcPct val="120000"/>
              </a:lnSpc>
            </a:pPr>
            <a:r>
              <a:rPr lang="en-GB" dirty="0">
                <a:latin typeface="Calibri" panose="020F0502020204030204" pitchFamily="34" charset="0"/>
                <a:cs typeface="Calibri" panose="020F0502020204030204" pitchFamily="34" charset="0"/>
              </a:rPr>
              <a:t>Fully open design and engineering processes</a:t>
            </a:r>
          </a:p>
          <a:p>
            <a:pPr>
              <a:lnSpc>
                <a:spcPct val="120000"/>
              </a:lnSpc>
            </a:pPr>
            <a:r>
              <a:rPr lang="en-GB" dirty="0">
                <a:latin typeface="Calibri" panose="020F0502020204030204" pitchFamily="34" charset="0"/>
                <a:cs typeface="Calibri" panose="020F0502020204030204" pitchFamily="34" charset="0"/>
              </a:rPr>
              <a:t>A practical functional-first methodology</a:t>
            </a:r>
          </a:p>
          <a:p>
            <a:pPr>
              <a:lnSpc>
                <a:spcPct val="120000"/>
              </a:lnSpc>
            </a:pPr>
            <a:r>
              <a:rPr lang="en-GB" dirty="0">
                <a:latin typeface="Calibri" panose="020F0502020204030204" pitchFamily="34" charset="0"/>
                <a:cs typeface="Calibri" panose="020F0502020204030204" pitchFamily="34" charset="0"/>
              </a:rPr>
              <a:t>An engaged and enjoyable community</a:t>
            </a:r>
          </a:p>
        </p:txBody>
      </p:sp>
    </p:spTree>
    <p:extLst>
      <p:ext uri="{BB962C8B-B14F-4D97-AF65-F5344CB8AC3E}">
        <p14:creationId xmlns:p14="http://schemas.microsoft.com/office/powerpoint/2010/main" val="3745691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a:latin typeface="Consolas" panose="020B0609020204030204" pitchFamily="49" charset="0"/>
                <a:cs typeface="Consolas" panose="020B0609020204030204" pitchFamily="49" charset="0"/>
              </a:rPr>
              <a:t>dotnet new -lang F#</a:t>
            </a:r>
            <a:br>
              <a:rPr lang="en-GB" sz="2800">
                <a:latin typeface="Consolas" panose="020B0609020204030204" pitchFamily="49" charset="0"/>
                <a:cs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build</a:t>
            </a:r>
            <a:br>
              <a:rPr lang="en-GB" sz="2800">
                <a:latin typeface="Consolas" panose="020B0609020204030204" pitchFamily="49" charset="0"/>
                <a:cs typeface="Consolas" panose="020B0609020204030204" pitchFamily="49" charset="0"/>
              </a:rPr>
            </a:br>
            <a:endParaRPr lang="en-US"/>
          </a:p>
        </p:txBody>
      </p:sp>
      <p:sp>
        <p:nvSpPr>
          <p:cNvPr id="4" name="Speech Bubble: Rectangle 3">
            <a:extLst>
              <a:ext uri="{FF2B5EF4-FFF2-40B4-BE49-F238E27FC236}">
                <a16:creationId xmlns:a16="http://schemas.microsoft.com/office/drawing/2014/main" id="{C155D8C8-50D3-4773-81CF-BB67E845A27D}"/>
              </a:ext>
            </a:extLst>
          </p:cNvPr>
          <p:cNvSpPr/>
          <p:nvPr/>
        </p:nvSpPr>
        <p:spPr bwMode="auto">
          <a:xfrm>
            <a:off x="838200" y="3722032"/>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 tools are part of the .NET SDK, available </a:t>
            </a:r>
            <a:r>
              <a:rPr lang="en-GB" sz="3600" u="sng">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everywhere</a:t>
            </a:r>
            <a:endParaRPr lang="en-GB" u="sng">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27943573-C4C0-4430-AAC6-631EE4E1D805}"/>
              </a:ext>
            </a:extLst>
          </p:cNvPr>
          <p:cNvGrpSpPr/>
          <p:nvPr/>
        </p:nvGrpSpPr>
        <p:grpSpPr>
          <a:xfrm>
            <a:off x="8343676" y="3722032"/>
            <a:ext cx="2067359" cy="2556383"/>
            <a:chOff x="8020947" y="2393302"/>
            <a:chExt cx="2067359" cy="2556383"/>
          </a:xfrm>
        </p:grpSpPr>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8020948" y="2393302"/>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A84DA3-E305-4178-AEAE-B4E0352554E4}"/>
                </a:ext>
              </a:extLst>
            </p:cNvPr>
            <p:cNvSpPr txBox="1"/>
            <p:nvPr/>
          </p:nvSpPr>
          <p:spPr>
            <a:xfrm>
              <a:off x="8020947" y="4580353"/>
              <a:ext cx="2067359" cy="369332"/>
            </a:xfrm>
            <a:prstGeom prst="rect">
              <a:avLst/>
            </a:prstGeom>
            <a:noFill/>
          </p:spPr>
          <p:txBody>
            <a:bodyPr wrap="square">
              <a:spAutoFit/>
            </a:bodyPr>
            <a:lstStyle/>
            <a:p>
              <a:pPr algn="ctr"/>
              <a:r>
                <a:rPr lang="en-GB" sz="1800">
                  <a:latin typeface="Open Sans" panose="020B0606030504020204" pitchFamily="34" charset="0"/>
                  <a:ea typeface="Open Sans" panose="020B0606030504020204" pitchFamily="34" charset="0"/>
                  <a:cs typeface="Open Sans" panose="020B0606030504020204" pitchFamily="34" charset="0"/>
                </a:rPr>
                <a:t>www.dot.net</a:t>
              </a:r>
            </a:p>
          </p:txBody>
        </p:sp>
      </p:grpSp>
    </p:spTree>
    <p:extLst>
      <p:ext uri="{BB962C8B-B14F-4D97-AF65-F5344CB8AC3E}">
        <p14:creationId xmlns:p14="http://schemas.microsoft.com/office/powerpoint/2010/main" val="26351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CB9E13-F1FD-4498-9CC6-FCD0D9E51721}"/>
              </a:ext>
            </a:extLst>
          </p:cNvPr>
          <p:cNvSpPr txBox="1"/>
          <p:nvPr/>
        </p:nvSpPr>
        <p:spPr>
          <a:xfrm>
            <a:off x="1496680" y="920617"/>
            <a:ext cx="9198644" cy="501675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#3</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Even in PL t</a:t>
            </a:r>
            <a:r>
              <a:rPr lang="en-GB" sz="4000" b="0" i="0" u="none" strike="noStrike" kern="1200" cap="none" spc="0" baseline="0" dirty="0">
                <a:solidFill>
                  <a:srgbClr val="000000"/>
                </a:solidFill>
                <a:uFillTx/>
                <a:latin typeface="Calibri"/>
              </a:rPr>
              <a:t>hings don’t just happen. Things happen to people, who act, react and change in very human ways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creation, rejection, denial, stubbornness, cooperation, subversion, opportunism,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"giraffe-template::*"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giraffe</a:t>
            </a:r>
            <a:endParaRPr lang="en-US"/>
          </a:p>
        </p:txBody>
      </p:sp>
      <p:grpSp>
        <p:nvGrpSpPr>
          <p:cNvPr id="5" name="Group 4">
            <a:extLst>
              <a:ext uri="{FF2B5EF4-FFF2-40B4-BE49-F238E27FC236}">
                <a16:creationId xmlns:a16="http://schemas.microsoft.com/office/drawing/2014/main" id="{3E91B883-DC50-4480-A9FF-239D8546BED4}"/>
              </a:ext>
            </a:extLst>
          </p:cNvPr>
          <p:cNvGrpSpPr/>
          <p:nvPr/>
        </p:nvGrpSpPr>
        <p:grpSpPr>
          <a:xfrm>
            <a:off x="7982362" y="2821540"/>
            <a:ext cx="3168154" cy="3039383"/>
            <a:chOff x="7744157" y="2476500"/>
            <a:chExt cx="3168154" cy="3039383"/>
          </a:xfrm>
        </p:grpSpPr>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73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7744157" y="4346332"/>
              <a:ext cx="3168154" cy="1169551"/>
            </a:xfrm>
            <a:prstGeom prst="rect">
              <a:avLst/>
            </a:prstGeom>
          </p:spPr>
          <p:txBody>
            <a:bodyPr wrap="square">
              <a:spAutoFit/>
            </a:bodyPr>
            <a:lstStyle/>
            <a:p>
              <a:pPr algn="ctr"/>
              <a: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t>A functional ASP.NET Core micro web framework for building rich web applications.</a:t>
              </a: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r>
                <a:rPr lang="en-GB" sz="1400">
                  <a:latin typeface="Open Sans" panose="020B0606030504020204" pitchFamily="34" charset="0"/>
                  <a:ea typeface="Open Sans" panose="020B0606030504020204" pitchFamily="34" charset="0"/>
                  <a:cs typeface="Open Sans" panose="020B0606030504020204" pitchFamily="34" charset="0"/>
                  <a:hlinkClick r:id="rId3"/>
                </a:rPr>
                <a:t>github.com/giraffe-</a:t>
              </a:r>
              <a:r>
                <a:rPr lang="en-GB" sz="1400" err="1">
                  <a:latin typeface="Open Sans" panose="020B0606030504020204" pitchFamily="34" charset="0"/>
                  <a:ea typeface="Open Sans" panose="020B0606030504020204" pitchFamily="34" charset="0"/>
                  <a:cs typeface="Open Sans" panose="020B0606030504020204" pitchFamily="34" charset="0"/>
                  <a:hlinkClick r:id="rId3"/>
                </a:rPr>
                <a:t>fsharp</a:t>
              </a:r>
              <a:r>
                <a:rPr lang="en-GB" sz="1400">
                  <a:latin typeface="Open Sans" panose="020B0606030504020204" pitchFamily="34" charset="0"/>
                  <a:ea typeface="Open Sans" panose="020B0606030504020204" pitchFamily="34" charset="0"/>
                  <a:cs typeface="Open Sans" panose="020B0606030504020204" pitchFamily="34" charset="0"/>
                  <a:hlinkClick r:id="rId3"/>
                </a:rPr>
                <a:t>/Giraffe</a:t>
              </a:r>
              <a:r>
                <a:rPr lang="en-GB" sz="1400">
                  <a:latin typeface="Open Sans" panose="020B0606030504020204" pitchFamily="34" charset="0"/>
                  <a:ea typeface="Open Sans" panose="020B0606030504020204" pitchFamily="34" charset="0"/>
                  <a:cs typeface="Open Sans" panose="020B0606030504020204" pitchFamily="34" charset="0"/>
                </a:rPr>
                <a:t> </a:t>
              </a:r>
            </a:p>
          </p:txBody>
        </p:sp>
      </p:gr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838200" y="3932137"/>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High perf, functional  server-side programming</a:t>
            </a:r>
            <a:endParaRPr lang="en-GB" u="sng">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862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frontend (JavaScript)</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Fable.Template</a:t>
            </a:r>
            <a:r>
              <a:rPr lang="en-GB" sz="2800">
                <a:latin typeface="Consolas" panose="020B0609020204030204" pitchFamily="49" charset="0"/>
              </a:rPr>
              <a:t>::*"</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fable</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install</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start</a:t>
            </a:r>
            <a:endParaRPr lang="en-US"/>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838200" y="4186271"/>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You can use F# as a JavaScript language</a:t>
            </a:r>
            <a:endParaRPr lang="en-GB" sz="160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893" y="4001294"/>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3FE7C-2EE5-43C9-BA3C-2336C38725B1}"/>
              </a:ext>
            </a:extLst>
          </p:cNvPr>
          <p:cNvSpPr txBox="1"/>
          <p:nvPr/>
        </p:nvSpPr>
        <p:spPr>
          <a:xfrm>
            <a:off x="8314321" y="5724630"/>
            <a:ext cx="1956950" cy="369332"/>
          </a:xfrm>
          <a:prstGeom prst="rect">
            <a:avLst/>
          </a:prstGeom>
          <a:noFill/>
        </p:spPr>
        <p:txBody>
          <a:bodyPr wrap="square">
            <a:spAutoFit/>
          </a:bodyPr>
          <a:lstStyle/>
          <a:p>
            <a:pPr algn="ctr"/>
            <a:r>
              <a:rPr lang="en-US"/>
              <a:t>fable.io</a:t>
            </a:r>
          </a:p>
        </p:txBody>
      </p:sp>
      <p:pic>
        <p:nvPicPr>
          <p:cNvPr id="1026" name="Picture 2" descr="Image">
            <a:extLst>
              <a:ext uri="{FF2B5EF4-FFF2-40B4-BE49-F238E27FC236}">
                <a16:creationId xmlns:a16="http://schemas.microsoft.com/office/drawing/2014/main" id="{F9302ADD-32C5-4E9D-981C-8403D83A1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3618" y="2962031"/>
            <a:ext cx="1445846" cy="14458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029C6E-4CE3-4FBA-9F2D-97F2A18DEDED}"/>
              </a:ext>
            </a:extLst>
          </p:cNvPr>
          <p:cNvSpPr txBox="1"/>
          <p:nvPr/>
        </p:nvSpPr>
        <p:spPr>
          <a:xfrm>
            <a:off x="10028066" y="4238600"/>
            <a:ext cx="1956950" cy="338554"/>
          </a:xfrm>
          <a:prstGeom prst="rect">
            <a:avLst/>
          </a:prstGeom>
          <a:noFill/>
        </p:spPr>
        <p:txBody>
          <a:bodyPr wrap="square">
            <a:spAutoFit/>
          </a:bodyPr>
          <a:lstStyle/>
          <a:p>
            <a:pPr algn="ctr"/>
            <a:r>
              <a:rPr lang="en-US" sz="1600"/>
              <a:t>websharper.com</a:t>
            </a:r>
          </a:p>
        </p:txBody>
      </p:sp>
    </p:spTree>
    <p:extLst>
      <p:ext uri="{BB962C8B-B14F-4D97-AF65-F5344CB8AC3E}">
        <p14:creationId xmlns:p14="http://schemas.microsoft.com/office/powerpoint/2010/main" val="2050207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full stack with SAFE</a:t>
            </a:r>
          </a:p>
        </p:txBody>
      </p:sp>
      <p:sp>
        <p:nvSpPr>
          <p:cNvPr id="7" name="Content Placeholder 6">
            <a:extLst>
              <a:ext uri="{FF2B5EF4-FFF2-40B4-BE49-F238E27FC236}">
                <a16:creationId xmlns:a16="http://schemas.microsoft.com/office/drawing/2014/main" id="{DA77ED8F-3735-447C-B060-3AEB46F86B1B}"/>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SAFE.Template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SAFE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tool restore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run</a:t>
            </a:r>
            <a:endParaRPr lang="en-US"/>
          </a:p>
        </p:txBody>
      </p:sp>
      <p:grpSp>
        <p:nvGrpSpPr>
          <p:cNvPr id="5" name="Group 4">
            <a:extLst>
              <a:ext uri="{FF2B5EF4-FFF2-40B4-BE49-F238E27FC236}">
                <a16:creationId xmlns:a16="http://schemas.microsoft.com/office/drawing/2014/main" id="{ABD047D3-E56E-409F-BEC2-11C2C0DFCA68}"/>
              </a:ext>
            </a:extLst>
          </p:cNvPr>
          <p:cNvGrpSpPr/>
          <p:nvPr/>
        </p:nvGrpSpPr>
        <p:grpSpPr>
          <a:xfrm>
            <a:off x="588733" y="4462199"/>
            <a:ext cx="11321895" cy="1714764"/>
            <a:chOff x="1003692" y="4462199"/>
            <a:chExt cx="11321895" cy="1714764"/>
          </a:xfrm>
        </p:grpSpPr>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316" y="4793388"/>
              <a:ext cx="1565542" cy="1154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300" y="4571256"/>
              <a:ext cx="1483754" cy="1483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8952402" y="4872333"/>
              <a:ext cx="490840" cy="830997"/>
            </a:xfrm>
            <a:prstGeom prst="rect">
              <a:avLst/>
            </a:prstGeom>
            <a:noFill/>
          </p:spPr>
          <p:txBody>
            <a:bodyPr wrap="none" rtlCol="0">
              <a:spAutoFit/>
            </a:bodyPr>
            <a:lstStyle/>
            <a:p>
              <a:r>
                <a:rPr lang="en-GB" sz="480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4021115" y="4884403"/>
              <a:ext cx="490840" cy="830997"/>
            </a:xfrm>
            <a:prstGeom prst="rect">
              <a:avLst/>
            </a:prstGeom>
            <a:noFill/>
          </p:spPr>
          <p:txBody>
            <a:bodyPr wrap="none" rtlCol="0">
              <a:spAutoFit/>
            </a:bodyPr>
            <a:lstStyle/>
            <a:p>
              <a:r>
                <a:rPr lang="en-GB" sz="480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692" y="4462199"/>
              <a:ext cx="2543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4DB21D-C593-4D75-A016-69F6615D5FA9}"/>
                </a:ext>
              </a:extLst>
            </p:cNvPr>
            <p:cNvSpPr txBox="1"/>
            <p:nvPr/>
          </p:nvSpPr>
          <p:spPr>
            <a:xfrm>
              <a:off x="6448265" y="4884403"/>
              <a:ext cx="490840" cy="830997"/>
            </a:xfrm>
            <a:prstGeom prst="rect">
              <a:avLst/>
            </a:prstGeom>
            <a:noFill/>
          </p:spPr>
          <p:txBody>
            <a:bodyPr wrap="none" rtlCol="0">
              <a:spAutoFit/>
            </a:bodyPr>
            <a:lstStyle/>
            <a:p>
              <a:r>
                <a:rPr lang="en-GB" sz="4800"/>
                <a:t>+</a:t>
              </a:r>
            </a:p>
          </p:txBody>
        </p:sp>
        <p:pic>
          <p:nvPicPr>
            <p:cNvPr id="1026" name="Picture 2" descr="A picture containing logo&#10;&#10;Description automatically generated">
              <a:extLst>
                <a:ext uri="{FF2B5EF4-FFF2-40B4-BE49-F238E27FC236}">
                  <a16:creationId xmlns:a16="http://schemas.microsoft.com/office/drawing/2014/main" id="{F4F23AB8-6D33-491F-9B35-2F16BE9E6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822" y="4525696"/>
              <a:ext cx="3127765" cy="1651267"/>
            </a:xfrm>
            <a:prstGeom prst="rect">
              <a:avLst/>
            </a:prstGeom>
            <a:noFill/>
          </p:spPr>
        </p:pic>
      </p:grpSp>
    </p:spTree>
    <p:extLst>
      <p:ext uri="{BB962C8B-B14F-4D97-AF65-F5344CB8AC3E}">
        <p14:creationId xmlns:p14="http://schemas.microsoft.com/office/powerpoint/2010/main" val="243505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4FDF7-D5C0-44A7-8F1A-1BDDD814EFF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9940F7B-AFA5-43B9-951A-9F684452A59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2FD7B71-98CB-4409-8DE6-DCA18E1C7C47}"/>
              </a:ext>
            </a:extLst>
          </p:cNvPr>
          <p:cNvPicPr>
            <a:picLocks noChangeAspect="1"/>
          </p:cNvPicPr>
          <p:nvPr/>
        </p:nvPicPr>
        <p:blipFill>
          <a:blip r:embed="rId2"/>
          <a:stretch>
            <a:fillRect/>
          </a:stretch>
        </p:blipFill>
        <p:spPr>
          <a:xfrm>
            <a:off x="0" y="-1"/>
            <a:ext cx="12192000" cy="8187397"/>
          </a:xfrm>
          <a:prstGeom prst="rect">
            <a:avLst/>
          </a:prstGeom>
        </p:spPr>
      </p:pic>
      <p:sp>
        <p:nvSpPr>
          <p:cNvPr id="6" name="TextBox 5">
            <a:extLst>
              <a:ext uri="{FF2B5EF4-FFF2-40B4-BE49-F238E27FC236}">
                <a16:creationId xmlns:a16="http://schemas.microsoft.com/office/drawing/2014/main" id="{51484200-10B8-4558-89E1-9B00FE59472D}"/>
              </a:ext>
            </a:extLst>
          </p:cNvPr>
          <p:cNvSpPr txBox="1"/>
          <p:nvPr/>
        </p:nvSpPr>
        <p:spPr>
          <a:xfrm>
            <a:off x="7885216" y="230190"/>
            <a:ext cx="4095993" cy="523220"/>
          </a:xfrm>
          <a:prstGeom prst="rect">
            <a:avLst/>
          </a:prstGeom>
          <a:noFill/>
        </p:spPr>
        <p:txBody>
          <a:bodyPr wrap="none" rtlCol="0">
            <a:spAutoFit/>
          </a:bodyPr>
          <a:lstStyle/>
          <a:p>
            <a:r>
              <a:rPr lang="en-GB" sz="2800" b="1" dirty="0"/>
              <a:t>https://fsharp.org/history</a:t>
            </a:r>
          </a:p>
        </p:txBody>
      </p:sp>
      <p:sp>
        <p:nvSpPr>
          <p:cNvPr id="7" name="TextBox 6">
            <a:extLst>
              <a:ext uri="{FF2B5EF4-FFF2-40B4-BE49-F238E27FC236}">
                <a16:creationId xmlns:a16="http://schemas.microsoft.com/office/drawing/2014/main" id="{DF544128-7AF3-424C-8D86-9BC641C08017}"/>
              </a:ext>
            </a:extLst>
          </p:cNvPr>
          <p:cNvSpPr txBox="1"/>
          <p:nvPr/>
        </p:nvSpPr>
        <p:spPr>
          <a:xfrm>
            <a:off x="838197" y="1324695"/>
            <a:ext cx="3325398" cy="523220"/>
          </a:xfrm>
          <a:prstGeom prst="rect">
            <a:avLst/>
          </a:prstGeom>
          <a:noFill/>
        </p:spPr>
        <p:txBody>
          <a:bodyPr wrap="none" rtlCol="0">
            <a:spAutoFit/>
          </a:bodyPr>
          <a:lstStyle/>
          <a:p>
            <a:r>
              <a:rPr lang="en-GB" sz="2800" b="1" dirty="0"/>
              <a:t>Lambdas in the roof?</a:t>
            </a:r>
          </a:p>
        </p:txBody>
      </p:sp>
    </p:spTree>
    <p:extLst>
      <p:ext uri="{BB962C8B-B14F-4D97-AF65-F5344CB8AC3E}">
        <p14:creationId xmlns:p14="http://schemas.microsoft.com/office/powerpoint/2010/main" val="9409359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2106304" y="2120949"/>
            <a:ext cx="7979392" cy="39703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dirty="0">
                <a:solidFill>
                  <a:srgbClr val="000000"/>
                </a:solidFill>
                <a:uFillTx/>
                <a:latin typeface="Calibri"/>
              </a:rPr>
              <a:t>The influence of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Culturally, F# core team existed “right next door” to C# core team, leading to many direct influences both ways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dirty="0">
              <a:solidFill>
                <a:srgbClr val="000000"/>
              </a:solidFill>
              <a:latin typeface="Calibri"/>
            </a:endParaRPr>
          </a:p>
          <a:p>
            <a:pPr algn="ctr">
              <a:defRPr sz="1800" b="0" i="0" u="none" strike="noStrike" kern="0" cap="none" spc="0" baseline="0">
                <a:solidFill>
                  <a:srgbClr val="000000"/>
                </a:solidFill>
                <a:uFillTx/>
              </a:defRPr>
            </a:pPr>
            <a:r>
              <a:rPr lang="en-GB" sz="2400" kern="0" dirty="0">
                <a:solidFill>
                  <a:srgbClr val="000000"/>
                </a:solidFill>
              </a:rPr>
              <a:t>via Hejlsberg, Meijer, Hoban, Parsons, Torgersen + others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3200" b="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401118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E3A7A1E-A1F1-4253-9862-3A8DB7ACBC78}"/>
              </a:ext>
            </a:extLst>
          </p:cNvPr>
          <p:cNvGrpSpPr/>
          <p:nvPr/>
        </p:nvGrpSpPr>
        <p:grpSpPr>
          <a:xfrm>
            <a:off x="337913" y="358541"/>
            <a:ext cx="10740765" cy="5955632"/>
            <a:chOff x="337913" y="358541"/>
            <a:chExt cx="10740765" cy="5955632"/>
          </a:xfrm>
        </p:grpSpPr>
        <p:grpSp>
          <p:nvGrpSpPr>
            <p:cNvPr id="6" name="Group 5">
              <a:extLst>
                <a:ext uri="{FF2B5EF4-FFF2-40B4-BE49-F238E27FC236}">
                  <a16:creationId xmlns:a16="http://schemas.microsoft.com/office/drawing/2014/main" id="{D3004E51-C267-4B16-9B22-E0C1775F36FF}"/>
                </a:ext>
              </a:extLst>
            </p:cNvPr>
            <p:cNvGrpSpPr/>
            <p:nvPr/>
          </p:nvGrpSpPr>
          <p:grpSpPr>
            <a:xfrm>
              <a:off x="337913" y="358541"/>
              <a:ext cx="5129236" cy="5955632"/>
              <a:chOff x="664144" y="1001028"/>
              <a:chExt cx="2267840" cy="3590222"/>
            </a:xfrm>
          </p:grpSpPr>
          <p:pic>
            <p:nvPicPr>
              <p:cNvPr id="2" name="Picture 1">
                <a:extLst>
                  <a:ext uri="{FF2B5EF4-FFF2-40B4-BE49-F238E27FC236}">
                    <a16:creationId xmlns:a16="http://schemas.microsoft.com/office/drawing/2014/main" id="{1D9CFC30-E5DF-4F7D-AC02-5D80554D936C}"/>
                  </a:ext>
                </a:extLst>
              </p:cNvPr>
              <p:cNvPicPr>
                <a:picLocks noChangeAspect="1"/>
              </p:cNvPicPr>
              <p:nvPr/>
            </p:nvPicPr>
            <p:blipFill rotWithShape="1">
              <a:blip r:embed="rId2"/>
              <a:srcRect l="52019" b="47649"/>
              <a:stretch/>
            </p:blipFill>
            <p:spPr>
              <a:xfrm>
                <a:off x="950210" y="1001028"/>
                <a:ext cx="1981774" cy="3590222"/>
              </a:xfrm>
              <a:prstGeom prst="rect">
                <a:avLst/>
              </a:prstGeom>
            </p:spPr>
          </p:pic>
          <p:pic>
            <p:nvPicPr>
              <p:cNvPr id="3" name="Picture 2">
                <a:extLst>
                  <a:ext uri="{FF2B5EF4-FFF2-40B4-BE49-F238E27FC236}">
                    <a16:creationId xmlns:a16="http://schemas.microsoft.com/office/drawing/2014/main" id="{4369D505-D618-4B4F-980A-8B876B1CF8B0}"/>
                  </a:ext>
                </a:extLst>
              </p:cNvPr>
              <p:cNvPicPr>
                <a:picLocks noChangeAspect="1"/>
              </p:cNvPicPr>
              <p:nvPr/>
            </p:nvPicPr>
            <p:blipFill rotWithShape="1">
              <a:blip r:embed="rId2"/>
              <a:srcRect l="1024" r="92917" b="47649"/>
              <a:stretch/>
            </p:blipFill>
            <p:spPr>
              <a:xfrm>
                <a:off x="664144" y="1001028"/>
                <a:ext cx="250257" cy="3590222"/>
              </a:xfrm>
              <a:prstGeom prst="rect">
                <a:avLst/>
              </a:prstGeom>
            </p:spPr>
          </p:pic>
        </p:grpSp>
        <p:grpSp>
          <p:nvGrpSpPr>
            <p:cNvPr id="7" name="Group 6">
              <a:extLst>
                <a:ext uri="{FF2B5EF4-FFF2-40B4-BE49-F238E27FC236}">
                  <a16:creationId xmlns:a16="http://schemas.microsoft.com/office/drawing/2014/main" id="{8FD94A8B-3A0A-40B9-9E6B-569ED4BD9D6C}"/>
                </a:ext>
              </a:extLst>
            </p:cNvPr>
            <p:cNvGrpSpPr/>
            <p:nvPr/>
          </p:nvGrpSpPr>
          <p:grpSpPr>
            <a:xfrm>
              <a:off x="6096000" y="358541"/>
              <a:ext cx="4982678" cy="5955632"/>
              <a:chOff x="5629175" y="1001028"/>
              <a:chExt cx="2232031" cy="3267778"/>
            </a:xfrm>
          </p:grpSpPr>
          <p:pic>
            <p:nvPicPr>
              <p:cNvPr id="4" name="Picture 3">
                <a:extLst>
                  <a:ext uri="{FF2B5EF4-FFF2-40B4-BE49-F238E27FC236}">
                    <a16:creationId xmlns:a16="http://schemas.microsoft.com/office/drawing/2014/main" id="{AC972402-486D-48A5-81DA-92B93F50AFC2}"/>
                  </a:ext>
                </a:extLst>
              </p:cNvPr>
              <p:cNvPicPr>
                <a:picLocks noChangeAspect="1"/>
              </p:cNvPicPr>
              <p:nvPr/>
            </p:nvPicPr>
            <p:blipFill rotWithShape="1">
              <a:blip r:embed="rId2"/>
              <a:srcRect l="52019" t="52351"/>
              <a:stretch/>
            </p:blipFill>
            <p:spPr>
              <a:xfrm>
                <a:off x="5879432" y="1001028"/>
                <a:ext cx="1981774" cy="3267778"/>
              </a:xfrm>
              <a:prstGeom prst="rect">
                <a:avLst/>
              </a:prstGeom>
            </p:spPr>
          </p:pic>
          <p:pic>
            <p:nvPicPr>
              <p:cNvPr id="5" name="Picture 4">
                <a:extLst>
                  <a:ext uri="{FF2B5EF4-FFF2-40B4-BE49-F238E27FC236}">
                    <a16:creationId xmlns:a16="http://schemas.microsoft.com/office/drawing/2014/main" id="{330EB395-AD14-4B92-8045-EC60F09825DB}"/>
                  </a:ext>
                </a:extLst>
              </p:cNvPr>
              <p:cNvPicPr>
                <a:picLocks noChangeAspect="1"/>
              </p:cNvPicPr>
              <p:nvPr/>
            </p:nvPicPr>
            <p:blipFill rotWithShape="1">
              <a:blip r:embed="rId2"/>
              <a:srcRect l="1024" t="52351" r="92917"/>
              <a:stretch/>
            </p:blipFill>
            <p:spPr>
              <a:xfrm>
                <a:off x="5629175" y="1001028"/>
                <a:ext cx="250257" cy="3267777"/>
              </a:xfrm>
              <a:prstGeom prst="rect">
                <a:avLst/>
              </a:prstGeom>
            </p:spPr>
          </p:pic>
        </p:grpSp>
        <p:sp>
          <p:nvSpPr>
            <p:cNvPr id="9" name="Rectangle 8">
              <a:extLst>
                <a:ext uri="{FF2B5EF4-FFF2-40B4-BE49-F238E27FC236}">
                  <a16:creationId xmlns:a16="http://schemas.microsoft.com/office/drawing/2014/main" id="{9169D444-535A-4F60-A3C2-CCA770650A59}"/>
                </a:ext>
              </a:extLst>
            </p:cNvPr>
            <p:cNvSpPr/>
            <p:nvPr/>
          </p:nvSpPr>
          <p:spPr>
            <a:xfrm>
              <a:off x="1087655" y="818147"/>
              <a:ext cx="1713297"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9CBEBBE-BD3F-4E0F-8972-B872C8457FED}"/>
                </a:ext>
              </a:extLst>
            </p:cNvPr>
            <p:cNvSpPr/>
            <p:nvPr/>
          </p:nvSpPr>
          <p:spPr>
            <a:xfrm>
              <a:off x="1087654" y="1277753"/>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18825BE-61B2-49C3-ACE4-041E442BCC1C}"/>
                </a:ext>
              </a:extLst>
            </p:cNvPr>
            <p:cNvSpPr/>
            <p:nvPr/>
          </p:nvSpPr>
          <p:spPr>
            <a:xfrm>
              <a:off x="1087653" y="3311092"/>
              <a:ext cx="2213811" cy="4848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F1494DF-5AA9-4D7A-8B2B-DD5DA53D546F}"/>
                </a:ext>
              </a:extLst>
            </p:cNvPr>
            <p:cNvSpPr/>
            <p:nvPr/>
          </p:nvSpPr>
          <p:spPr>
            <a:xfrm>
              <a:off x="1087652" y="2649355"/>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72FAF62-0A50-408B-B5E7-FF06D5B9A5F7}"/>
                </a:ext>
              </a:extLst>
            </p:cNvPr>
            <p:cNvSpPr/>
            <p:nvPr/>
          </p:nvSpPr>
          <p:spPr>
            <a:xfrm>
              <a:off x="984916" y="4379497"/>
              <a:ext cx="2213811" cy="2021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A2815FD-F2AD-42A6-BA11-1DAA1F876D91}"/>
                </a:ext>
              </a:extLst>
            </p:cNvPr>
            <p:cNvSpPr/>
            <p:nvPr/>
          </p:nvSpPr>
          <p:spPr>
            <a:xfrm>
              <a:off x="984533" y="4963030"/>
              <a:ext cx="2855947" cy="6641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3C49B79-1664-4B2A-974D-389F56E79B85}"/>
                </a:ext>
              </a:extLst>
            </p:cNvPr>
            <p:cNvSpPr/>
            <p:nvPr/>
          </p:nvSpPr>
          <p:spPr>
            <a:xfrm>
              <a:off x="984534" y="6044267"/>
              <a:ext cx="1585412" cy="26990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A7DD08F7-41E6-48A6-9869-A61F14DB50D9}"/>
                </a:ext>
              </a:extLst>
            </p:cNvPr>
            <p:cNvSpPr/>
            <p:nvPr/>
          </p:nvSpPr>
          <p:spPr>
            <a:xfrm>
              <a:off x="6886450" y="952900"/>
              <a:ext cx="3037195" cy="2023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86E2E2F-CE1E-4C42-9302-1D32641211DD}"/>
                </a:ext>
              </a:extLst>
            </p:cNvPr>
            <p:cNvSpPr/>
            <p:nvPr/>
          </p:nvSpPr>
          <p:spPr>
            <a:xfrm>
              <a:off x="6654662" y="3599749"/>
              <a:ext cx="3037195" cy="90487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DFE7F02-D021-4DCF-A3F3-C20E64F85721}"/>
                </a:ext>
              </a:extLst>
            </p:cNvPr>
            <p:cNvSpPr/>
            <p:nvPr/>
          </p:nvSpPr>
          <p:spPr>
            <a:xfrm>
              <a:off x="6730059" y="4956959"/>
              <a:ext cx="3037195" cy="41393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04669498-4E68-4CEC-B995-EDD5CEFABE36}"/>
              </a:ext>
            </a:extLst>
          </p:cNvPr>
          <p:cNvSpPr txBox="1"/>
          <p:nvPr/>
        </p:nvSpPr>
        <p:spPr>
          <a:xfrm>
            <a:off x="8354729" y="6397177"/>
            <a:ext cx="3723905" cy="369332"/>
          </a:xfrm>
          <a:prstGeom prst="rect">
            <a:avLst/>
          </a:prstGeom>
          <a:noFill/>
        </p:spPr>
        <p:txBody>
          <a:bodyPr wrap="none" rtlCol="0">
            <a:spAutoFit/>
          </a:bodyPr>
          <a:lstStyle/>
          <a:p>
            <a:r>
              <a:rPr lang="en-GB" dirty="0"/>
              <a:t>+ C# 9.0 records, top-level statements</a:t>
            </a:r>
          </a:p>
        </p:txBody>
      </p:sp>
      <p:sp>
        <p:nvSpPr>
          <p:cNvPr id="20" name="Rectangular Callout 6">
            <a:extLst>
              <a:ext uri="{FF2B5EF4-FFF2-40B4-BE49-F238E27FC236}">
                <a16:creationId xmlns:a16="http://schemas.microsoft.com/office/drawing/2014/main" id="{B70DB6E0-18B2-4AC0-91B0-87416CC636A4}"/>
              </a:ext>
            </a:extLst>
          </p:cNvPr>
          <p:cNvSpPr/>
          <p:nvPr/>
        </p:nvSpPr>
        <p:spPr>
          <a:xfrm>
            <a:off x="5826773" y="1780923"/>
            <a:ext cx="5055911" cy="1754326"/>
          </a:xfrm>
          <a:prstGeom prst="wedgeRectCallout">
            <a:avLst>
              <a:gd name="adj1" fmla="val -9881"/>
              <a:gd name="adj2" fmla="val 133644"/>
            </a:avLst>
          </a:prstGeom>
          <a:solidFill>
            <a:srgbClr val="ACE58F"/>
          </a:solidFill>
          <a:ln w="15875">
            <a:solidFill>
              <a:schemeClr val="tx1"/>
            </a:solidFill>
            <a:miter lim="800000"/>
            <a:headEnd/>
            <a:tailEnd/>
          </a:ln>
          <a:effectLst/>
        </p:spPr>
        <p:txBody>
          <a:bodyPr wrap="square" anchor="ctr" anchorCtr="1">
            <a:spAutoFit/>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i="0" u="none" strike="noStrike" kern="1200" cap="none" spc="0" normalizeH="0" baseline="0" noProof="0" dirty="0">
                <a:ln>
                  <a:noFill/>
                </a:ln>
                <a:solidFill>
                  <a:prstClr val="black"/>
                </a:solidFill>
                <a:effectLst/>
                <a:uLnTx/>
                <a:uFillTx/>
                <a:latin typeface="Segoe UI"/>
              </a:rPr>
              <a:t>The</a:t>
            </a:r>
            <a:r>
              <a:rPr kumimoji="0" lang="en-GB" i="0" u="none" strike="noStrike" kern="1200" cap="none" spc="0" normalizeH="0" noProof="0" dirty="0">
                <a:ln>
                  <a:noFill/>
                </a:ln>
                <a:solidFill>
                  <a:prstClr val="black"/>
                </a:solidFill>
                <a:effectLst/>
                <a:uLnTx/>
                <a:uFillTx/>
                <a:latin typeface="Segoe UI"/>
              </a:rPr>
              <a:t> $1B mistake is finally corrected. </a:t>
            </a:r>
          </a:p>
          <a:p>
            <a:pPr marL="0" marR="0" lvl="0" indent="0" algn="ctr" defTabSz="933007" rtl="0" eaLnBrk="1" fontAlgn="auto" latinLnBrk="0" hangingPunct="1">
              <a:lnSpc>
                <a:spcPct val="100000"/>
              </a:lnSpc>
              <a:spcBef>
                <a:spcPts val="0"/>
              </a:spcBef>
              <a:spcAft>
                <a:spcPts val="0"/>
              </a:spcAft>
              <a:buClrTx/>
              <a:buSzTx/>
              <a:buFontTx/>
              <a:buNone/>
              <a:tabLst/>
              <a:defRPr/>
            </a:pPr>
            <a:endParaRPr lang="en-GB" dirty="0">
              <a:solidFill>
                <a:prstClr val="black"/>
              </a:solidFill>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r>
              <a:rPr lang="en-GB" dirty="0">
                <a:solidFill>
                  <a:prstClr val="black"/>
                </a:solidFill>
                <a:latin typeface="Segoe UI"/>
              </a:rPr>
              <a:t>Real cost $100B??</a:t>
            </a:r>
            <a:endParaRPr kumimoji="0" lang="en-GB" i="0" u="none" strike="noStrike" kern="1200" cap="none" spc="0" normalizeH="0" noProof="0" dirty="0">
              <a:ln>
                <a:noFill/>
              </a:ln>
              <a:solidFill>
                <a:prstClr val="black"/>
              </a:solidFill>
              <a:effectLst/>
              <a:uLnTx/>
              <a:uFillTx/>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endParaRPr lang="en-GB" baseline="0" dirty="0">
              <a:solidFill>
                <a:prstClr val="black"/>
              </a:solidFill>
              <a:latin typeface="Segoe UI"/>
            </a:endParaRPr>
          </a:p>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i="0" u="none" strike="noStrike" kern="1200" cap="none" spc="0" normalizeH="0" noProof="0" dirty="0">
                <a:ln>
                  <a:noFill/>
                </a:ln>
                <a:solidFill>
                  <a:prstClr val="black"/>
                </a:solidFill>
                <a:effectLst/>
                <a:uLnTx/>
                <a:uFillTx/>
                <a:latin typeface="Segoe UI"/>
              </a:rPr>
              <a:t>.NET libraries now come with ubiquitous nullability annotations</a:t>
            </a:r>
            <a:endParaRPr kumimoji="0" lang="en-GB" i="0" u="none" strike="noStrike" kern="1200" cap="none" spc="0" normalizeH="0" baseline="0" noProof="0" dirty="0">
              <a:ln>
                <a:noFill/>
              </a:ln>
              <a:solidFill>
                <a:prstClr val="black"/>
              </a:solidFill>
              <a:effectLst/>
              <a:uLnTx/>
              <a:uFillTx/>
              <a:latin typeface="Segoe UI"/>
            </a:endParaRPr>
          </a:p>
        </p:txBody>
      </p:sp>
    </p:spTree>
    <p:extLst>
      <p:ext uri="{BB962C8B-B14F-4D97-AF65-F5344CB8AC3E}">
        <p14:creationId xmlns:p14="http://schemas.microsoft.com/office/powerpoint/2010/main" val="24419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4E7D7-1B25-4877-8A7A-A9EB0D8EAB30}"/>
              </a:ext>
            </a:extLst>
          </p:cNvPr>
          <p:cNvSpPr txBox="1"/>
          <p:nvPr/>
        </p:nvSpPr>
        <p:spPr>
          <a:xfrm>
            <a:off x="971552" y="828288"/>
            <a:ext cx="10248896" cy="415498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Other Influences of 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Scala (via Odersky + others – extractors + more)</a:t>
            </a:r>
          </a:p>
          <a:p>
            <a:pPr algn="ctr">
              <a:defRPr sz="1800" b="0" i="0" u="none" strike="noStrike" kern="0" cap="none" spc="0" baseline="0">
                <a:solidFill>
                  <a:srgbClr val="000000"/>
                </a:solidFill>
                <a:uFillTx/>
              </a:defRPr>
            </a:pPr>
            <a:endParaRPr lang="en-GB" sz="2800" kern="0" dirty="0">
              <a:solidFill>
                <a:srgbClr val="000000"/>
              </a:solidFill>
            </a:endParaRPr>
          </a:p>
          <a:p>
            <a:pPr algn="ctr">
              <a:defRPr sz="1800" b="0" i="0" u="none" strike="noStrike" kern="0" cap="none" spc="0" baseline="0">
                <a:solidFill>
                  <a:srgbClr val="000000"/>
                </a:solidFill>
                <a:uFillTx/>
              </a:defRPr>
            </a:pPr>
            <a:r>
              <a:rPr lang="en-GB" sz="2800" kern="0" dirty="0">
                <a:solidFill>
                  <a:srgbClr val="000000"/>
                </a:solidFill>
              </a:rPr>
              <a:t>TypeScript, Swift, Elm, Kotlin (F# is a reference point)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Python (via C# </a:t>
            </a:r>
            <a:r>
              <a:rPr lang="en-GB" sz="2800" kern="0" dirty="0">
                <a:solidFill>
                  <a:srgbClr val="000000"/>
                </a:solidFill>
                <a:latin typeface="Calibri"/>
              </a:rPr>
              <a:t>- async</a:t>
            </a:r>
            <a:r>
              <a:rPr lang="en-GB" sz="2800" b="0" i="0" u="none" strike="noStrike" kern="0" cap="none" spc="0" baseline="0" dirty="0">
                <a:solidFill>
                  <a:srgbClr val="000000"/>
                </a:solidFill>
                <a:uFillTx/>
                <a:latin typeface="Calibri"/>
              </a:rPr>
              <a: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0" cap="none" spc="0" baseline="0" dirty="0">
                <a:solidFill>
                  <a:srgbClr val="000000"/>
                </a:solidFill>
                <a:uFillTx/>
                <a:latin typeface="Calibri"/>
              </a:rPr>
              <a:t>Java, C++ … (via C# - async)</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89A25A-4D30-4AB1-BFF5-00726BBB59B9}"/>
              </a:ext>
            </a:extLst>
          </p:cNvPr>
          <p:cNvSpPr txBox="1"/>
          <p:nvPr/>
        </p:nvSpPr>
        <p:spPr>
          <a:xfrm>
            <a:off x="2106304" y="2644170"/>
            <a:ext cx="7979392"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Concluding Remarks</a:t>
            </a:r>
          </a:p>
        </p:txBody>
      </p:sp>
    </p:spTree>
    <p:extLst>
      <p:ext uri="{BB962C8B-B14F-4D97-AF65-F5344CB8AC3E}">
        <p14:creationId xmlns:p14="http://schemas.microsoft.com/office/powerpoint/2010/main" val="2015408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4D64D2-2B90-46F4-AD95-82BFAD00FF46}"/>
              </a:ext>
            </a:extLst>
          </p:cNvPr>
          <p:cNvSpPr>
            <a:spLocks noGrp="1"/>
          </p:cNvSpPr>
          <p:nvPr>
            <p:ph type="title"/>
          </p:nvPr>
        </p:nvSpPr>
        <p:spPr>
          <a:xfrm>
            <a:off x="838203" y="365130"/>
            <a:ext cx="10515600" cy="751402"/>
          </a:xfrm>
        </p:spPr>
        <p:txBody>
          <a:bodyPr/>
          <a:lstStyle/>
          <a:p>
            <a:r>
              <a:rPr lang="en-GB" dirty="0"/>
              <a:t>Concluding Notes</a:t>
            </a:r>
          </a:p>
        </p:txBody>
      </p:sp>
      <p:sp>
        <p:nvSpPr>
          <p:cNvPr id="8" name="Content Placeholder 7">
            <a:extLst>
              <a:ext uri="{FF2B5EF4-FFF2-40B4-BE49-F238E27FC236}">
                <a16:creationId xmlns:a16="http://schemas.microsoft.com/office/drawing/2014/main" id="{9E117392-CBAD-4AFC-9B02-4FFE86634719}"/>
              </a:ext>
            </a:extLst>
          </p:cNvPr>
          <p:cNvSpPr>
            <a:spLocks noGrp="1"/>
          </p:cNvSpPr>
          <p:nvPr>
            <p:ph idx="1"/>
          </p:nvPr>
        </p:nvSpPr>
        <p:spPr>
          <a:xfrm>
            <a:off x="838203" y="1309036"/>
            <a:ext cx="10515600" cy="5091764"/>
          </a:xfrm>
        </p:spPr>
        <p:txBody>
          <a:bodyPr>
            <a:normAutofit fontScale="92500"/>
          </a:bodyPr>
          <a:lstStyle/>
          <a:p>
            <a:pPr>
              <a:lnSpc>
                <a:spcPct val="120000"/>
              </a:lnSpc>
            </a:pPr>
            <a:r>
              <a:rPr lang="en-GB" dirty="0"/>
              <a:t>The programming world has corrected the OO dominance of the 90s</a:t>
            </a:r>
          </a:p>
          <a:p>
            <a:pPr lvl="1">
              <a:lnSpc>
                <a:spcPct val="120000"/>
              </a:lnSpc>
            </a:pPr>
            <a:r>
              <a:rPr lang="en-GB" b="1" dirty="0"/>
              <a:t>Generics, lambdas</a:t>
            </a:r>
            <a:r>
              <a:rPr lang="en-GB" dirty="0"/>
              <a:t>, </a:t>
            </a:r>
            <a:r>
              <a:rPr lang="en-GB" b="1" dirty="0"/>
              <a:t>parameterization</a:t>
            </a:r>
            <a:r>
              <a:rPr lang="en-GB" dirty="0"/>
              <a:t>, </a:t>
            </a:r>
            <a:r>
              <a:rPr lang="en-GB" b="1" dirty="0"/>
              <a:t>immutability</a:t>
            </a:r>
            <a:r>
              <a:rPr lang="en-GB" dirty="0"/>
              <a:t>, </a:t>
            </a:r>
            <a:r>
              <a:rPr lang="en-GB" b="1" dirty="0"/>
              <a:t>algebraic types</a:t>
            </a:r>
            <a:r>
              <a:rPr lang="en-GB" dirty="0"/>
              <a:t>, </a:t>
            </a:r>
            <a:r>
              <a:rPr lang="en-GB" b="1" dirty="0"/>
              <a:t>various computational modalities</a:t>
            </a:r>
            <a:r>
              <a:rPr lang="en-GB" dirty="0"/>
              <a:t>, </a:t>
            </a:r>
            <a:r>
              <a:rPr lang="en-GB" b="1" dirty="0"/>
              <a:t>type inference </a:t>
            </a:r>
            <a:r>
              <a:rPr lang="en-GB" dirty="0"/>
              <a:t>have now rightly occupied their place as practical core techniques in nearly all programming languages</a:t>
            </a:r>
            <a:endParaRPr lang="en-GB" sz="600" dirty="0"/>
          </a:p>
          <a:p>
            <a:pPr>
              <a:lnSpc>
                <a:spcPct val="120000"/>
              </a:lnSpc>
            </a:pPr>
            <a:r>
              <a:rPr lang="en-GB" dirty="0"/>
              <a:t>“Why no one uses Functional Programming” has been consigned to history</a:t>
            </a:r>
          </a:p>
          <a:p>
            <a:pPr>
              <a:lnSpc>
                <a:spcPct val="120000"/>
              </a:lnSpc>
            </a:pPr>
            <a:r>
              <a:rPr lang="en-GB" dirty="0"/>
              <a:t>F# has been a part of this story since 2003</a:t>
            </a:r>
          </a:p>
          <a:p>
            <a:pPr lvl="1">
              <a:lnSpc>
                <a:spcPct val="120000"/>
              </a:lnSpc>
            </a:pPr>
            <a:r>
              <a:rPr lang="en-GB" dirty="0"/>
              <a:t>Part of the reaction of the functional tribe to the OO tidal wave</a:t>
            </a:r>
          </a:p>
          <a:p>
            <a:pPr lvl="1">
              <a:lnSpc>
                <a:spcPct val="120000"/>
              </a:lnSpc>
            </a:pPr>
            <a:r>
              <a:rPr lang="en-GB" dirty="0"/>
              <a:t>Stayed true to its core design goals</a:t>
            </a:r>
          </a:p>
          <a:p>
            <a:pPr lvl="1">
              <a:lnSpc>
                <a:spcPct val="120000"/>
              </a:lnSpc>
            </a:pPr>
            <a:r>
              <a:rPr lang="en-GB" dirty="0"/>
              <a:t>Many practical additions to the expression-oriented, statically typed paradigm</a:t>
            </a:r>
          </a:p>
          <a:p>
            <a:pPr lvl="1">
              <a:lnSpc>
                <a:spcPct val="120000"/>
              </a:lnSpc>
            </a:pPr>
            <a:r>
              <a:rPr lang="en-GB" dirty="0"/>
              <a:t>A strong user base and a secure future</a:t>
            </a:r>
            <a:endParaRPr lang="en-GB" sz="1300" dirty="0"/>
          </a:p>
          <a:p>
            <a:pPr marL="0" indent="0">
              <a:lnSpc>
                <a:spcPct val="120000"/>
              </a:lnSpc>
              <a:buNone/>
            </a:pPr>
            <a:endParaRPr lang="en-GB" dirty="0"/>
          </a:p>
        </p:txBody>
      </p:sp>
    </p:spTree>
    <p:extLst>
      <p:ext uri="{BB962C8B-B14F-4D97-AF65-F5344CB8AC3E}">
        <p14:creationId xmlns:p14="http://schemas.microsoft.com/office/powerpoint/2010/main" val="3913364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A48F64-2690-47C9-B646-80D6CED04A02}"/>
              </a:ext>
            </a:extLst>
          </p:cNvPr>
          <p:cNvSpPr txBox="1"/>
          <p:nvPr/>
        </p:nvSpPr>
        <p:spPr>
          <a:xfrm>
            <a:off x="859929" y="982176"/>
            <a:ext cx="4665543" cy="4031873"/>
          </a:xfrm>
          <a:prstGeom prst="rect">
            <a:avLst/>
          </a:prstGeom>
          <a:noFill/>
          <a:ln cap="flat">
            <a:noFill/>
          </a:ln>
        </p:spPr>
        <p:txBody>
          <a:bodyPr vert="horz" wrap="square" lIns="91440" tIns="45720" rIns="91440" bIns="45720" anchor="t" anchorCtr="1" compatLnSpc="1">
            <a:spAutoFit/>
          </a:bodyPr>
          <a:lstStyle/>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The golden thread of ML is the simplicity of Functions + Data, e.g.</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kern="0" dirty="0">
              <a:solidFill>
                <a:srgbClr val="000000"/>
              </a:solidFill>
              <a:latin typeface="Calibri"/>
            </a:endParaRPr>
          </a:p>
          <a:p>
            <a:pPr lvl="1">
              <a:defRPr sz="1800" b="0" i="0" u="none" strike="noStrike" kern="0" cap="none" spc="0" baseline="0">
                <a:solidFill>
                  <a:srgbClr val="000000"/>
                </a:solidFill>
                <a:uFillTx/>
              </a:defRPr>
            </a:pPr>
            <a:r>
              <a:rPr lang="en-GB" sz="2000" dirty="0">
                <a:solidFill>
                  <a:srgbClr val="000000"/>
                </a:solidFill>
                <a:latin typeface="Candara" panose="020E0502030303020204" pitchFamily="34" charset="0"/>
              </a:rPr>
              <a:t>let f x = (x, x)</a:t>
            </a:r>
          </a:p>
          <a:p>
            <a:pPr lvl="1">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ndara" panose="020E0502030303020204" pitchFamily="34" charset="0"/>
              </a:rPr>
              <a:t>type term = T of string * term list</a:t>
            </a:r>
          </a:p>
          <a:p>
            <a:pPr lvl="1">
              <a:defRPr sz="1800" b="0" i="0" u="none" strike="noStrike" kern="0" cap="none" spc="0" baseline="0">
                <a:solidFill>
                  <a:srgbClr val="000000"/>
                </a:solidFill>
                <a:uFillTx/>
              </a:defRPr>
            </a:pPr>
            <a:r>
              <a:rPr lang="en-GB" sz="2000" dirty="0">
                <a:solidFill>
                  <a:srgbClr val="000000"/>
                </a:solidFill>
                <a:latin typeface="Candara" panose="020E0502030303020204" pitchFamily="34" charset="0"/>
              </a:rPr>
              <a:t>…</a:t>
            </a:r>
            <a:endParaRPr lang="en-GB" sz="2000" b="0" i="0" u="none" strike="noStrike" kern="1200" cap="none" spc="0" baseline="0" dirty="0">
              <a:solidFill>
                <a:srgbClr val="000000"/>
              </a:solidFill>
              <a:uFillTx/>
              <a:latin typeface="Candara" panose="020E0502030303020204" pitchFamily="34" charset="0"/>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Milner, Newey, Morris saw this in 1974 and it’s stayed true.</a:t>
            </a:r>
          </a:p>
        </p:txBody>
      </p:sp>
      <p:pic>
        <p:nvPicPr>
          <p:cNvPr id="3" name="Picture 2" descr="Tweak the Golden Thread ">
            <a:extLst>
              <a:ext uri="{FF2B5EF4-FFF2-40B4-BE49-F238E27FC236}">
                <a16:creationId xmlns:a16="http://schemas.microsoft.com/office/drawing/2014/main" id="{B7E605E6-BB40-49F0-AB91-43A7056E42BC}"/>
              </a:ext>
            </a:extLst>
          </p:cNvPr>
          <p:cNvPicPr>
            <a:picLocks noChangeAspect="1"/>
          </p:cNvPicPr>
          <p:nvPr/>
        </p:nvPicPr>
        <p:blipFill>
          <a:blip r:embed="rId2"/>
          <a:srcRect/>
          <a:stretch>
            <a:fillRect/>
          </a:stretch>
        </p:blipFill>
        <p:spPr>
          <a:xfrm>
            <a:off x="7157182" y="1132621"/>
            <a:ext cx="3690573" cy="4927116"/>
          </a:xfrm>
          <a:prstGeom prst="rect">
            <a:avLst/>
          </a:prstGeom>
          <a:noFill/>
          <a:ln cap="flat">
            <a:noFill/>
          </a:ln>
        </p:spPr>
      </p:pic>
    </p:spTree>
    <p:extLst>
      <p:ext uri="{BB962C8B-B14F-4D97-AF65-F5344CB8AC3E}">
        <p14:creationId xmlns:p14="http://schemas.microsoft.com/office/powerpoint/2010/main" val="179038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AC2E1-04D7-45E2-87C6-741459CF3BE2}"/>
              </a:ext>
            </a:extLst>
          </p:cNvPr>
          <p:cNvSpPr txBox="1"/>
          <p:nvPr/>
        </p:nvSpPr>
        <p:spPr>
          <a:xfrm>
            <a:off x="1133471" y="2151729"/>
            <a:ext cx="9925053" cy="378565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#4</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What happens when computing traditions with strong belief systems collide, both in industry and academia?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4210E7-7323-45A7-A312-54F7D1748CEC}"/>
              </a:ext>
            </a:extLst>
          </p:cNvPr>
          <p:cNvSpPr txBox="1"/>
          <p:nvPr/>
        </p:nvSpPr>
        <p:spPr>
          <a:xfrm>
            <a:off x="1133471" y="2151729"/>
            <a:ext cx="992505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#5</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dynamic interplay between academic research and industry concerns in computing history</a:t>
            </a:r>
            <a:endParaRPr lang="en-GB" sz="4000" i="0" u="none" strike="noStrike" kern="1200" cap="none" spc="0" baseline="0" dirty="0">
              <a:solidFill>
                <a:srgbClr val="000000"/>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4210E7-7323-45A7-A312-54F7D1748CEC}"/>
              </a:ext>
            </a:extLst>
          </p:cNvPr>
          <p:cNvSpPr txBox="1"/>
          <p:nvPr/>
        </p:nvSpPr>
        <p:spPr>
          <a:xfrm>
            <a:off x="1133471" y="2151729"/>
            <a:ext cx="9925053" cy="317009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Narrative #6</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contradictions and dialectics presen</a:t>
            </a:r>
            <a:r>
              <a:rPr lang="en-GB" sz="4000" kern="0" dirty="0">
                <a:solidFill>
                  <a:srgbClr val="000000"/>
                </a:solidFill>
                <a:latin typeface="Calibri"/>
              </a:rPr>
              <a:t>t throughout the origins and history of ML-family languages</a:t>
            </a:r>
            <a:endParaRPr lang="en-GB" sz="4000"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865994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Sharp teched europe 2010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6786</TotalTime>
  <Words>2925</Words>
  <Application>Microsoft Office PowerPoint</Application>
  <PresentationFormat>Widescreen</PresentationFormat>
  <Paragraphs>544</Paragraphs>
  <Slides>70</Slides>
  <Notes>4</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70</vt:i4>
      </vt:variant>
    </vt:vector>
  </HeadingPairs>
  <TitlesOfParts>
    <vt:vector size="86" baseType="lpstr">
      <vt:lpstr>Arial</vt:lpstr>
      <vt:lpstr>Calibri</vt:lpstr>
      <vt:lpstr>Calibri Light</vt:lpstr>
      <vt:lpstr>Candara</vt:lpstr>
      <vt:lpstr>Consolas</vt:lpstr>
      <vt:lpstr>Open Sans</vt:lpstr>
      <vt:lpstr>Segoe Light</vt:lpstr>
      <vt:lpstr>Segoe UI</vt:lpstr>
      <vt:lpstr>Segoe UI Light</vt:lpstr>
      <vt:lpstr>Tw Cen MT</vt:lpstr>
      <vt:lpstr>Wingdings</vt:lpstr>
      <vt:lpstr>Office Theme</vt:lpstr>
      <vt:lpstr>FSharp teched europe 2010 v2</vt:lpstr>
      <vt:lpstr>FSharp-teched-europe-2010-v2</vt:lpstr>
      <vt:lpstr>1_FSharp-teched-europe-2010-v2</vt:lpstr>
      <vt:lpstr>1_New corp-style Presentation</vt:lpstr>
      <vt:lpstr>Narratives from The Early History of 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later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Embracing Dialectics</vt:lpstr>
      <vt:lpstr>PowerPoint Presentation</vt:lpstr>
      <vt:lpstr>F# : Objects + Functional  ️ </vt:lpstr>
      <vt:lpstr>Deconstructing Object Programming</vt:lpstr>
      <vt:lpstr>The 20+ features of OO</vt:lpstr>
      <vt:lpstr>Some make F# a better API language  Some make F# a better implementation language  Some are part of an interop standard  Some are not needed</vt:lpstr>
      <vt:lpstr>The 20+ features of OO</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object implementations  delegation and closure  making simple things out of (potentially complex) foundations</vt:lpstr>
      <vt:lpstr>Object-Oriented Programming seems to focus on …  objects as a single, dominant, mentally stifling paradigm  pointless hierarchical classification (Animal, Cat, Dog, AbstractJellyBeanFactoryDelegator)  large, cumbersome abstractions with many holes and failure points  declarations not expressions  composition through… more objects, more hierarchies, more names  making complex things out of complex foundations</vt:lpstr>
      <vt:lpstr>The F# approach is to embrace object programming, make it fit with the expression-oriented typed functional paradigm  but not embrace full “object-orientation” (unless you happen to be in a project using that technique) </vt:lpstr>
      <vt:lpstr>Remember the eternal sweet spot of programming!  Functions + Data + Types</vt:lpstr>
      <vt:lpstr>PowerPoint Presentation</vt:lpstr>
      <vt:lpstr>PowerPoint Presentation</vt:lpstr>
      <vt:lpstr>PowerPoint Presentation</vt:lpstr>
      <vt:lpstr>PowerPoint Presentation</vt:lpstr>
      <vt:lpstr>seq { … }, [ … ], [| … |]</vt:lpstr>
      <vt:lpstr>PowerPoint Presentation</vt:lpstr>
      <vt:lpstr>PowerPoint Presentation</vt:lpstr>
      <vt:lpstr>The More Recent History of F# (2012+)</vt:lpstr>
      <vt:lpstr>F# Today</vt:lpstr>
      <vt:lpstr>F# get started</vt:lpstr>
      <vt:lpstr>F# for the web backend</vt:lpstr>
      <vt:lpstr>F# for the web frontend (JavaScript)</vt:lpstr>
      <vt:lpstr>F# for the full stack with SAFE</vt:lpstr>
      <vt:lpstr>PowerPoint Presentation</vt:lpstr>
      <vt:lpstr>PowerPoint Presentation</vt:lpstr>
      <vt:lpstr>PowerPoint Presentation</vt:lpstr>
      <vt:lpstr>PowerPoint Presentation</vt:lpstr>
      <vt:lpstr>PowerPoint Presentation</vt:lpstr>
      <vt:lpstr>Concluding Notes</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Early History of F#</dc:title>
  <dc:creator>Don Syme</dc:creator>
  <cp:lastModifiedBy>Don Syme</cp:lastModifiedBy>
  <cp:revision>135</cp:revision>
  <dcterms:created xsi:type="dcterms:W3CDTF">2021-05-20T11:17:25Z</dcterms:created>
  <dcterms:modified xsi:type="dcterms:W3CDTF">2021-08-26T11:37:07Z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2021-05-20T11:17:25Z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a1e82f48-c646-43c4-9836-864f7b6315df</vt:lpwstr>
  </property>
  <property fmtid="{D5CDD505-2E9C-101B-9397-08002B2CF9AE}" pid="8" name="MSIP_Label_f42aa342-8706-4288-bd11-ebb85995028c_ContentBits">
    <vt:lpwstr>0</vt:lpwstr>
  </property>
</Properties>
</file>